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3.jpg" ContentType="image/jpg"/>
  <Override PartName="/ppt/media/image34.jpg" ContentType="image/jpg"/>
  <Override PartName="/ppt/media/image3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9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9" d="100"/>
          <a:sy n="99" d="100"/>
        </p:scale>
        <p:origin x="960" y="-1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582A341-6559-444E-B213-7D91DB87245B}" type="datetimeFigureOut">
              <a:rPr kumimoji="1" lang="ja-JP" altLang="en-US" smtClean="0"/>
              <a:t>2018/3/12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392E6-0942-43AE-9580-C73B0FDDA780}" type="slidenum">
              <a:rPr kumimoji="1" lang="ja-JP" altLang="en-US" smtClean="0"/>
              <a:t>‹#›</a:t>
            </a:fld>
            <a:endParaRPr kumimoji="1" lang="ja-JP" altLang="en-US"/>
          </a:p>
        </p:txBody>
      </p:sp>
    </p:spTree>
    <p:extLst>
      <p:ext uri="{BB962C8B-B14F-4D97-AF65-F5344CB8AC3E}">
        <p14:creationId xmlns:p14="http://schemas.microsoft.com/office/powerpoint/2010/main" val="381870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582A341-6559-444E-B213-7D91DB87245B}" type="datetimeFigureOut">
              <a:rPr kumimoji="1" lang="ja-JP" altLang="en-US" smtClean="0"/>
              <a:t>2018/3/12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392E6-0942-43AE-9580-C73B0FDDA780}" type="slidenum">
              <a:rPr kumimoji="1" lang="ja-JP" altLang="en-US" smtClean="0"/>
              <a:t>‹#›</a:t>
            </a:fld>
            <a:endParaRPr kumimoji="1" lang="ja-JP" altLang="en-US"/>
          </a:p>
        </p:txBody>
      </p:sp>
    </p:spTree>
    <p:extLst>
      <p:ext uri="{BB962C8B-B14F-4D97-AF65-F5344CB8AC3E}">
        <p14:creationId xmlns:p14="http://schemas.microsoft.com/office/powerpoint/2010/main" val="216975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582A341-6559-444E-B213-7D91DB87245B}" type="datetimeFigureOut">
              <a:rPr kumimoji="1" lang="ja-JP" altLang="en-US" smtClean="0"/>
              <a:t>2018/3/12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392E6-0942-43AE-9580-C73B0FDDA780}" type="slidenum">
              <a:rPr kumimoji="1" lang="ja-JP" altLang="en-US" smtClean="0"/>
              <a:t>‹#›</a:t>
            </a:fld>
            <a:endParaRPr kumimoji="1" lang="ja-JP" altLang="en-US"/>
          </a:p>
        </p:txBody>
      </p:sp>
    </p:spTree>
    <p:extLst>
      <p:ext uri="{BB962C8B-B14F-4D97-AF65-F5344CB8AC3E}">
        <p14:creationId xmlns:p14="http://schemas.microsoft.com/office/powerpoint/2010/main" val="14236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582A341-6559-444E-B213-7D91DB87245B}" type="datetimeFigureOut">
              <a:rPr kumimoji="1" lang="ja-JP" altLang="en-US" smtClean="0"/>
              <a:t>2018/3/12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392E6-0942-43AE-9580-C73B0FDDA780}" type="slidenum">
              <a:rPr kumimoji="1" lang="ja-JP" altLang="en-US" smtClean="0"/>
              <a:t>‹#›</a:t>
            </a:fld>
            <a:endParaRPr kumimoji="1" lang="ja-JP" altLang="en-US"/>
          </a:p>
        </p:txBody>
      </p:sp>
    </p:spTree>
    <p:extLst>
      <p:ext uri="{BB962C8B-B14F-4D97-AF65-F5344CB8AC3E}">
        <p14:creationId xmlns:p14="http://schemas.microsoft.com/office/powerpoint/2010/main" val="185640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582A341-6559-444E-B213-7D91DB87245B}" type="datetimeFigureOut">
              <a:rPr kumimoji="1" lang="ja-JP" altLang="en-US" smtClean="0"/>
              <a:t>2018/3/12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392E6-0942-43AE-9580-C73B0FDDA780}" type="slidenum">
              <a:rPr kumimoji="1" lang="ja-JP" altLang="en-US" smtClean="0"/>
              <a:t>‹#›</a:t>
            </a:fld>
            <a:endParaRPr kumimoji="1" lang="ja-JP" altLang="en-US"/>
          </a:p>
        </p:txBody>
      </p:sp>
    </p:spTree>
    <p:extLst>
      <p:ext uri="{BB962C8B-B14F-4D97-AF65-F5344CB8AC3E}">
        <p14:creationId xmlns:p14="http://schemas.microsoft.com/office/powerpoint/2010/main" val="110376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82A341-6559-444E-B213-7D91DB87245B}" type="datetimeFigureOut">
              <a:rPr kumimoji="1" lang="ja-JP" altLang="en-US" smtClean="0"/>
              <a:t>2018/3/12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392E6-0942-43AE-9580-C73B0FDDA780}" type="slidenum">
              <a:rPr kumimoji="1" lang="ja-JP" altLang="en-US" smtClean="0"/>
              <a:t>‹#›</a:t>
            </a:fld>
            <a:endParaRPr kumimoji="1" lang="ja-JP" altLang="en-US"/>
          </a:p>
        </p:txBody>
      </p:sp>
    </p:spTree>
    <p:extLst>
      <p:ext uri="{BB962C8B-B14F-4D97-AF65-F5344CB8AC3E}">
        <p14:creationId xmlns:p14="http://schemas.microsoft.com/office/powerpoint/2010/main" val="341062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82A341-6559-444E-B213-7D91DB87245B}" type="datetimeFigureOut">
              <a:rPr kumimoji="1" lang="ja-JP" altLang="en-US" smtClean="0"/>
              <a:t>2018/3/12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F4392E6-0942-43AE-9580-C73B0FDDA780}" type="slidenum">
              <a:rPr kumimoji="1" lang="ja-JP" altLang="en-US" smtClean="0"/>
              <a:t>‹#›</a:t>
            </a:fld>
            <a:endParaRPr kumimoji="1" lang="ja-JP" altLang="en-US"/>
          </a:p>
        </p:txBody>
      </p:sp>
    </p:spTree>
    <p:extLst>
      <p:ext uri="{BB962C8B-B14F-4D97-AF65-F5344CB8AC3E}">
        <p14:creationId xmlns:p14="http://schemas.microsoft.com/office/powerpoint/2010/main" val="86884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582A341-6559-444E-B213-7D91DB87245B}" type="datetimeFigureOut">
              <a:rPr kumimoji="1" lang="ja-JP" altLang="en-US" smtClean="0"/>
              <a:t>2018/3/12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4392E6-0942-43AE-9580-C73B0FDDA780}" type="slidenum">
              <a:rPr kumimoji="1" lang="ja-JP" altLang="en-US" smtClean="0"/>
              <a:t>‹#›</a:t>
            </a:fld>
            <a:endParaRPr kumimoji="1" lang="ja-JP" altLang="en-US"/>
          </a:p>
        </p:txBody>
      </p:sp>
    </p:spTree>
    <p:extLst>
      <p:ext uri="{BB962C8B-B14F-4D97-AF65-F5344CB8AC3E}">
        <p14:creationId xmlns:p14="http://schemas.microsoft.com/office/powerpoint/2010/main" val="397194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2A341-6559-444E-B213-7D91DB87245B}" type="datetimeFigureOut">
              <a:rPr kumimoji="1" lang="ja-JP" altLang="en-US" smtClean="0"/>
              <a:t>2018/3/12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F4392E6-0942-43AE-9580-C73B0FDDA780}" type="slidenum">
              <a:rPr kumimoji="1" lang="ja-JP" altLang="en-US" smtClean="0"/>
              <a:t>‹#›</a:t>
            </a:fld>
            <a:endParaRPr kumimoji="1" lang="ja-JP" altLang="en-US"/>
          </a:p>
        </p:txBody>
      </p:sp>
    </p:spTree>
    <p:extLst>
      <p:ext uri="{BB962C8B-B14F-4D97-AF65-F5344CB8AC3E}">
        <p14:creationId xmlns:p14="http://schemas.microsoft.com/office/powerpoint/2010/main" val="163175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582A341-6559-444E-B213-7D91DB87245B}" type="datetimeFigureOut">
              <a:rPr kumimoji="1" lang="ja-JP" altLang="en-US" smtClean="0"/>
              <a:t>2018/3/12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392E6-0942-43AE-9580-C73B0FDDA780}" type="slidenum">
              <a:rPr kumimoji="1" lang="ja-JP" altLang="en-US" smtClean="0"/>
              <a:t>‹#›</a:t>
            </a:fld>
            <a:endParaRPr kumimoji="1" lang="ja-JP" altLang="en-US"/>
          </a:p>
        </p:txBody>
      </p:sp>
    </p:spTree>
    <p:extLst>
      <p:ext uri="{BB962C8B-B14F-4D97-AF65-F5344CB8AC3E}">
        <p14:creationId xmlns:p14="http://schemas.microsoft.com/office/powerpoint/2010/main" val="7039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582A341-6559-444E-B213-7D91DB87245B}" type="datetimeFigureOut">
              <a:rPr kumimoji="1" lang="ja-JP" altLang="en-US" smtClean="0"/>
              <a:t>2018/3/12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392E6-0942-43AE-9580-C73B0FDDA780}" type="slidenum">
              <a:rPr kumimoji="1" lang="ja-JP" altLang="en-US" smtClean="0"/>
              <a:t>‹#›</a:t>
            </a:fld>
            <a:endParaRPr kumimoji="1" lang="ja-JP" altLang="en-US"/>
          </a:p>
        </p:txBody>
      </p:sp>
    </p:spTree>
    <p:extLst>
      <p:ext uri="{BB962C8B-B14F-4D97-AF65-F5344CB8AC3E}">
        <p14:creationId xmlns:p14="http://schemas.microsoft.com/office/powerpoint/2010/main" val="295394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582A341-6559-444E-B213-7D91DB87245B}" type="datetimeFigureOut">
              <a:rPr kumimoji="1" lang="ja-JP" altLang="en-US" smtClean="0"/>
              <a:t>2018/3/12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F4392E6-0942-43AE-9580-C73B0FDDA780}" type="slidenum">
              <a:rPr kumimoji="1" lang="ja-JP" altLang="en-US" smtClean="0"/>
              <a:t>‹#›</a:t>
            </a:fld>
            <a:endParaRPr kumimoji="1" lang="ja-JP" altLang="en-US"/>
          </a:p>
        </p:txBody>
      </p:sp>
    </p:spTree>
    <p:extLst>
      <p:ext uri="{BB962C8B-B14F-4D97-AF65-F5344CB8AC3E}">
        <p14:creationId xmlns:p14="http://schemas.microsoft.com/office/powerpoint/2010/main" val="615093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slideLayout" Target="../slideLayouts/slideLayout7.xml"/><Relationship Id="rId16" Type="http://schemas.openxmlformats.org/officeDocument/2006/relationships/image" Target="../media/image14.jpeg"/><Relationship Id="rId1" Type="http://schemas.openxmlformats.org/officeDocument/2006/relationships/video" Target="file:///C:\home\terada\&#35611;&#32681;\2008&#21069;&#26399;\&#23431;&#23449;&#29289;&#29702;(&#23398;&#37096;)\03\xrt_ffi_4mf_cl_1024.mpg" TargetMode="Externa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g"/><Relationship Id="rId3" Type="http://schemas.openxmlformats.org/officeDocument/2006/relationships/image" Target="../media/image18.png"/><Relationship Id="rId21" Type="http://schemas.openxmlformats.org/officeDocument/2006/relationships/image" Target="../media/image36.emf"/><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image" Target="../media/image17.jpeg"/><Relationship Id="rId16" Type="http://schemas.openxmlformats.org/officeDocument/2006/relationships/image" Target="../media/image31.jpeg"/><Relationship Id="rId20"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19" Type="http://schemas.openxmlformats.org/officeDocument/2006/relationships/image" Target="../media/image34.jp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t="8621" b="14016"/>
          <a:stretch/>
        </p:blipFill>
        <p:spPr>
          <a:xfrm>
            <a:off x="154637" y="831406"/>
            <a:ext cx="6577501" cy="4213414"/>
          </a:xfrm>
          <a:prstGeom prst="rect">
            <a:avLst/>
          </a:prstGeom>
        </p:spPr>
      </p:pic>
      <p:sp>
        <p:nvSpPr>
          <p:cNvPr id="4" name="テキスト ボックス 3"/>
          <p:cNvSpPr txBox="1"/>
          <p:nvPr/>
        </p:nvSpPr>
        <p:spPr>
          <a:xfrm>
            <a:off x="714487" y="51386"/>
            <a:ext cx="5307863" cy="830997"/>
          </a:xfrm>
          <a:prstGeom prst="rect">
            <a:avLst/>
          </a:prstGeom>
          <a:noFill/>
        </p:spPr>
        <p:txBody>
          <a:bodyPr wrap="none" rtlCol="0">
            <a:spAutoFit/>
          </a:bodyPr>
          <a:lstStyle/>
          <a:p>
            <a:pPr algn="ctr"/>
            <a:r>
              <a:rPr kumimoji="1" lang="ja-JP" altLang="en-US" sz="2400" b="1" dirty="0" smtClean="0">
                <a:effectLst>
                  <a:outerShdw blurRad="38100" dist="38100" dir="2700000" algn="tl">
                    <a:srgbClr val="000000">
                      <a:alpha val="43137"/>
                    </a:srgbClr>
                  </a:outerShdw>
                </a:effectLst>
                <a:latin typeface="+mj-ea"/>
                <a:ea typeface="+mj-ea"/>
              </a:rPr>
              <a:t>埼玉大学理工学研究科戦略的研究部門</a:t>
            </a:r>
            <a:endParaRPr kumimoji="1" lang="en-US" altLang="ja-JP" sz="2400" b="1" dirty="0" smtClean="0">
              <a:effectLst>
                <a:outerShdw blurRad="38100" dist="38100" dir="2700000" algn="tl">
                  <a:srgbClr val="000000">
                    <a:alpha val="43137"/>
                  </a:srgbClr>
                </a:outerShdw>
              </a:effectLst>
              <a:latin typeface="+mj-ea"/>
              <a:ea typeface="+mj-ea"/>
            </a:endParaRPr>
          </a:p>
          <a:p>
            <a:pPr algn="ctr"/>
            <a:r>
              <a:rPr kumimoji="1" lang="ja-JP" altLang="en-US" sz="2400" b="1" dirty="0" smtClean="0">
                <a:effectLst>
                  <a:outerShdw blurRad="38100" dist="38100" dir="2700000" algn="tl">
                    <a:srgbClr val="000000">
                      <a:alpha val="43137"/>
                    </a:srgbClr>
                  </a:outerShdw>
                </a:effectLst>
                <a:latin typeface="+mj-ea"/>
                <a:ea typeface="+mj-ea"/>
              </a:rPr>
              <a:t>「</a:t>
            </a:r>
            <a:r>
              <a:rPr kumimoji="1" lang="en-US" altLang="ja-JP" sz="2400" b="1" dirty="0" smtClean="0">
                <a:effectLst>
                  <a:outerShdw blurRad="38100" dist="38100" dir="2700000" algn="tl">
                    <a:srgbClr val="000000">
                      <a:alpha val="43137"/>
                    </a:srgbClr>
                  </a:outerShdw>
                </a:effectLst>
                <a:latin typeface="+mj-ea"/>
                <a:ea typeface="+mj-ea"/>
              </a:rPr>
              <a:t>X</a:t>
            </a:r>
            <a:r>
              <a:rPr kumimoji="1" lang="ja-JP" altLang="en-US" sz="2400" b="1" dirty="0" smtClean="0">
                <a:effectLst>
                  <a:outerShdw blurRad="38100" dist="38100" dir="2700000" algn="tl">
                    <a:srgbClr val="000000">
                      <a:alpha val="43137"/>
                    </a:srgbClr>
                  </a:outerShdw>
                </a:effectLst>
                <a:latin typeface="+mj-ea"/>
                <a:ea typeface="+mj-ea"/>
              </a:rPr>
              <a:t>線・光赤外線宇宙物理領域」</a:t>
            </a:r>
            <a:endParaRPr kumimoji="1" lang="ja-JP" altLang="en-US" sz="2400" b="1" dirty="0">
              <a:effectLst>
                <a:outerShdw blurRad="38100" dist="38100" dir="2700000" algn="tl">
                  <a:srgbClr val="000000">
                    <a:alpha val="43137"/>
                  </a:srgbClr>
                </a:outerShdw>
              </a:effectLst>
              <a:latin typeface="+mj-ea"/>
              <a:ea typeface="+mj-ea"/>
            </a:endParaRPr>
          </a:p>
        </p:txBody>
      </p:sp>
      <p:sp>
        <p:nvSpPr>
          <p:cNvPr id="11" name="テキスト ボックス 10"/>
          <p:cNvSpPr txBox="1"/>
          <p:nvPr/>
        </p:nvSpPr>
        <p:spPr>
          <a:xfrm>
            <a:off x="155338" y="855438"/>
            <a:ext cx="1415772" cy="461665"/>
          </a:xfrm>
          <a:prstGeom prst="rect">
            <a:avLst/>
          </a:prstGeom>
          <a:noFill/>
        </p:spPr>
        <p:txBody>
          <a:bodyPr wrap="none" rtlCol="0">
            <a:spAutoFit/>
          </a:bodyPr>
          <a:lstStyle/>
          <a:p>
            <a:r>
              <a:rPr kumimoji="1" lang="ja-JP" altLang="en-US" sz="2400" b="1" dirty="0" smtClean="0">
                <a:solidFill>
                  <a:srgbClr val="92D050"/>
                </a:solidFill>
              </a:rPr>
              <a:t>研究対象</a:t>
            </a:r>
            <a:endParaRPr kumimoji="1" lang="ja-JP" altLang="en-US" sz="2400" b="1" dirty="0">
              <a:solidFill>
                <a:srgbClr val="92D050"/>
              </a:solidFill>
            </a:endParaRPr>
          </a:p>
        </p:txBody>
      </p:sp>
      <p:sp>
        <p:nvSpPr>
          <p:cNvPr id="14" name="テキスト ボックス 13"/>
          <p:cNvSpPr txBox="1"/>
          <p:nvPr/>
        </p:nvSpPr>
        <p:spPr>
          <a:xfrm>
            <a:off x="153151" y="1300413"/>
            <a:ext cx="4229043" cy="369332"/>
          </a:xfrm>
          <a:prstGeom prst="rect">
            <a:avLst/>
          </a:prstGeom>
          <a:noFill/>
        </p:spPr>
        <p:txBody>
          <a:bodyPr wrap="none" rtlCol="0">
            <a:spAutoFit/>
          </a:bodyPr>
          <a:lstStyle/>
          <a:p>
            <a:r>
              <a:rPr kumimoji="1" lang="en-US" altLang="ja-JP" b="1" dirty="0" smtClean="0">
                <a:solidFill>
                  <a:srgbClr val="FFFF00"/>
                </a:solidFill>
              </a:rPr>
              <a:t>X</a:t>
            </a:r>
            <a:r>
              <a:rPr kumimoji="1" lang="ja-JP" altLang="en-US" b="1" dirty="0" smtClean="0">
                <a:solidFill>
                  <a:srgbClr val="FFFF00"/>
                </a:solidFill>
              </a:rPr>
              <a:t>線</a:t>
            </a:r>
            <a:r>
              <a:rPr kumimoji="1" lang="ja-JP" altLang="en-US" b="1" dirty="0" smtClean="0">
                <a:solidFill>
                  <a:schemeClr val="bg1"/>
                </a:solidFill>
              </a:rPr>
              <a:t>：恒星の終焉と極限状態の宇宙物理</a:t>
            </a:r>
            <a:endParaRPr kumimoji="1" lang="ja-JP" altLang="en-US" b="1" dirty="0">
              <a:solidFill>
                <a:schemeClr val="bg1"/>
              </a:solidFill>
            </a:endParaRPr>
          </a:p>
        </p:txBody>
      </p:sp>
      <p:sp>
        <p:nvSpPr>
          <p:cNvPr id="15" name="テキスト ボックス 14"/>
          <p:cNvSpPr txBox="1"/>
          <p:nvPr/>
        </p:nvSpPr>
        <p:spPr>
          <a:xfrm>
            <a:off x="153151" y="3158543"/>
            <a:ext cx="6045245" cy="369332"/>
          </a:xfrm>
          <a:prstGeom prst="rect">
            <a:avLst/>
          </a:prstGeom>
          <a:noFill/>
        </p:spPr>
        <p:txBody>
          <a:bodyPr wrap="none" rtlCol="0">
            <a:spAutoFit/>
          </a:bodyPr>
          <a:lstStyle/>
          <a:p>
            <a:r>
              <a:rPr kumimoji="1" lang="ja-JP" altLang="en-US" b="1" dirty="0" smtClean="0">
                <a:solidFill>
                  <a:srgbClr val="FFFF00"/>
                </a:solidFill>
              </a:rPr>
              <a:t>光赤外線</a:t>
            </a:r>
            <a:r>
              <a:rPr kumimoji="1" lang="ja-JP" altLang="en-US" b="1" dirty="0" smtClean="0">
                <a:solidFill>
                  <a:schemeClr val="bg1"/>
                </a:solidFill>
              </a:rPr>
              <a:t>：恒星や惑星の誕生</a:t>
            </a:r>
            <a:r>
              <a:rPr kumimoji="1" lang="en-US" altLang="ja-JP" b="1" dirty="0" smtClean="0">
                <a:solidFill>
                  <a:schemeClr val="bg1"/>
                </a:solidFill>
              </a:rPr>
              <a:t>/</a:t>
            </a:r>
            <a:r>
              <a:rPr kumimoji="1" lang="ja-JP" altLang="en-US" b="1" dirty="0" smtClean="0">
                <a:solidFill>
                  <a:schemeClr val="bg1"/>
                </a:solidFill>
              </a:rPr>
              <a:t>進化と系外惑星の宇宙物理</a:t>
            </a:r>
            <a:endParaRPr kumimoji="1" lang="ja-JP" altLang="en-US" b="1" dirty="0">
              <a:solidFill>
                <a:schemeClr val="bg1"/>
              </a:solidFill>
            </a:endParaRPr>
          </a:p>
        </p:txBody>
      </p:sp>
      <p:pic>
        <p:nvPicPr>
          <p:cNvPr id="16" name="Picture 32" descr="This image shows the entire region around supernova 1987A. Credit: NASA, ESA, K. France (University of Colorado, Boulder), and P. Challis and R. Kirshner (Harvard-Smithsonian Center for Astrophysics)"/>
          <p:cNvPicPr>
            <a:picLocks noChangeAspect="1" noChangeArrowheads="1"/>
          </p:cNvPicPr>
          <p:nvPr/>
        </p:nvPicPr>
        <p:blipFill rotWithShape="1">
          <a:blip r:embed="rId4">
            <a:extLst>
              <a:ext uri="{28A0092B-C50C-407E-A947-70E740481C1C}">
                <a14:useLocalDpi xmlns:a14="http://schemas.microsoft.com/office/drawing/2010/main" val="0"/>
              </a:ext>
            </a:extLst>
          </a:blip>
          <a:srcRect l="27087" t="20075" r="27516" b="21579"/>
          <a:stretch/>
        </p:blipFill>
        <p:spPr bwMode="auto">
          <a:xfrm>
            <a:off x="4075806" y="1798539"/>
            <a:ext cx="1165412" cy="112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xrt_ffi_4mf_cl_1024.mpg">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a:xfrm>
            <a:off x="271179" y="1798539"/>
            <a:ext cx="1121642" cy="11216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02WD_NGC6543"/>
          <p:cNvPicPr>
            <a:picLocks noChangeAspect="1" noChangeArrowheads="1"/>
          </p:cNvPicPr>
          <p:nvPr/>
        </p:nvPicPr>
        <p:blipFill>
          <a:blip r:embed="rId6">
            <a:extLst>
              <a:ext uri="{28A0092B-C50C-407E-A947-70E740481C1C}">
                <a14:useLocalDpi xmlns:a14="http://schemas.microsoft.com/office/drawing/2010/main" val="0"/>
              </a:ext>
            </a:extLst>
          </a:blip>
          <a:srcRect r="13362" b="11145"/>
          <a:stretch>
            <a:fillRect/>
          </a:stretch>
        </p:blipFill>
        <p:spPr bwMode="auto">
          <a:xfrm>
            <a:off x="1539388" y="1798539"/>
            <a:ext cx="1121642" cy="112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03SNR_Cra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7597" y="1798539"/>
            <a:ext cx="1121642" cy="112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rotWithShape="1">
          <a:blip r:embed="rId8" cstate="print">
            <a:extLst>
              <a:ext uri="{28A0092B-C50C-407E-A947-70E740481C1C}">
                <a14:useLocalDpi xmlns:a14="http://schemas.microsoft.com/office/drawing/2010/main" val="0"/>
              </a:ext>
            </a:extLst>
          </a:blip>
          <a:srcRect l="6741" r="12825"/>
          <a:stretch/>
        </p:blipFill>
        <p:spPr>
          <a:xfrm>
            <a:off x="5387784" y="1798539"/>
            <a:ext cx="1264024" cy="1121642"/>
          </a:xfrm>
          <a:prstGeom prst="rect">
            <a:avLst/>
          </a:prstGeom>
        </p:spPr>
      </p:pic>
      <p:pic>
        <p:nvPicPr>
          <p:cNvPr id="25" name="図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1490" y="3680581"/>
            <a:ext cx="1137898" cy="1121642"/>
          </a:xfrm>
          <a:prstGeom prst="rect">
            <a:avLst/>
          </a:prstGeom>
        </p:spPr>
      </p:pic>
      <p:pic>
        <p:nvPicPr>
          <p:cNvPr id="26" name="図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6241" y="3658016"/>
            <a:ext cx="1183022" cy="1166772"/>
          </a:xfrm>
          <a:prstGeom prst="rect">
            <a:avLst/>
          </a:prstGeom>
        </p:spPr>
      </p:pic>
      <p:pic>
        <p:nvPicPr>
          <p:cNvPr id="27" name="図 26"/>
          <p:cNvPicPr>
            <a:picLocks noChangeAspect="1"/>
          </p:cNvPicPr>
          <p:nvPr/>
        </p:nvPicPr>
        <p:blipFill rotWithShape="1">
          <a:blip r:embed="rId11" cstate="print">
            <a:extLst>
              <a:ext uri="{28A0092B-C50C-407E-A947-70E740481C1C}">
                <a14:useLocalDpi xmlns:a14="http://schemas.microsoft.com/office/drawing/2010/main" val="0"/>
              </a:ext>
            </a:extLst>
          </a:blip>
          <a:srcRect l="21307" r="16993"/>
          <a:stretch/>
        </p:blipFill>
        <p:spPr>
          <a:xfrm>
            <a:off x="3216116" y="3658016"/>
            <a:ext cx="1181359" cy="1166772"/>
          </a:xfrm>
          <a:prstGeom prst="rect">
            <a:avLst/>
          </a:prstGeom>
        </p:spPr>
      </p:pic>
      <p:pic>
        <p:nvPicPr>
          <p:cNvPr id="31" name="図 1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97475" y="6003941"/>
            <a:ext cx="2170318" cy="126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astroe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381" y="6003941"/>
            <a:ext cx="1467645" cy="126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84103" y="6003941"/>
            <a:ext cx="1791703" cy="1266990"/>
          </a:xfrm>
          <a:prstGeom prst="rect">
            <a:avLst/>
          </a:prstGeom>
        </p:spPr>
      </p:pic>
      <p:sp>
        <p:nvSpPr>
          <p:cNvPr id="34" name="テキスト ボックス 33"/>
          <p:cNvSpPr txBox="1"/>
          <p:nvPr/>
        </p:nvSpPr>
        <p:spPr>
          <a:xfrm>
            <a:off x="545469" y="9360284"/>
            <a:ext cx="6083717" cy="400110"/>
          </a:xfrm>
          <a:prstGeom prst="rect">
            <a:avLst/>
          </a:prstGeom>
          <a:noFill/>
        </p:spPr>
        <p:txBody>
          <a:bodyPr wrap="none" rtlCol="0">
            <a:spAutoFit/>
          </a:bodyPr>
          <a:lstStyle/>
          <a:p>
            <a:r>
              <a:rPr kumimoji="1" lang="ja-JP" altLang="en-US" sz="2000" b="1" dirty="0" smtClean="0">
                <a:solidFill>
                  <a:srgbClr val="FF0000"/>
                </a:solidFill>
                <a:effectLst>
                  <a:outerShdw blurRad="38100" dist="38100" dir="2700000" algn="tl">
                    <a:srgbClr val="000000">
                      <a:alpha val="43137"/>
                    </a:srgbClr>
                  </a:outerShdw>
                </a:effectLst>
              </a:rPr>
              <a:t>大学での技術開発力と　研究者間の連携力を活かす</a:t>
            </a:r>
            <a:endParaRPr kumimoji="1" lang="ja-JP" altLang="en-US" sz="2000" b="1" dirty="0">
              <a:solidFill>
                <a:srgbClr val="FF0000"/>
              </a:solidFill>
              <a:effectLst>
                <a:outerShdw blurRad="38100" dist="38100" dir="2700000" algn="tl">
                  <a:srgbClr val="000000">
                    <a:alpha val="43137"/>
                  </a:srgbClr>
                </a:outerShdw>
              </a:effectLst>
            </a:endParaRPr>
          </a:p>
        </p:txBody>
      </p:sp>
      <p:pic>
        <p:nvPicPr>
          <p:cNvPr id="36" name="図 35"/>
          <p:cNvPicPr>
            <a:picLocks noChangeAspect="1"/>
          </p:cNvPicPr>
          <p:nvPr/>
        </p:nvPicPr>
        <p:blipFill>
          <a:blip r:embed="rId15"/>
          <a:stretch>
            <a:fillRect/>
          </a:stretch>
        </p:blipFill>
        <p:spPr>
          <a:xfrm>
            <a:off x="467293" y="7956725"/>
            <a:ext cx="1719807" cy="1289855"/>
          </a:xfrm>
          <a:prstGeom prst="rect">
            <a:avLst/>
          </a:prstGeom>
          <a:ln>
            <a:noFill/>
          </a:ln>
          <a:effectLst>
            <a:softEdge rad="112500"/>
          </a:effectLst>
        </p:spPr>
      </p:pic>
      <p:pic>
        <p:nvPicPr>
          <p:cNvPr id="37" name="図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2019904" y="8079095"/>
            <a:ext cx="1334681" cy="1000290"/>
          </a:xfrm>
          <a:prstGeom prst="rect">
            <a:avLst/>
          </a:prstGeom>
          <a:ln>
            <a:noFill/>
          </a:ln>
          <a:effectLst>
            <a:softEdge rad="112500"/>
          </a:effectLst>
        </p:spPr>
      </p:pic>
      <p:sp>
        <p:nvSpPr>
          <p:cNvPr id="38" name="テキスト ボックス 37"/>
          <p:cNvSpPr txBox="1"/>
          <p:nvPr/>
        </p:nvSpPr>
        <p:spPr>
          <a:xfrm>
            <a:off x="155338" y="5086287"/>
            <a:ext cx="1415772" cy="461665"/>
          </a:xfrm>
          <a:prstGeom prst="rect">
            <a:avLst/>
          </a:prstGeom>
          <a:noFill/>
        </p:spPr>
        <p:txBody>
          <a:bodyPr wrap="none" rtlCol="0">
            <a:spAutoFit/>
          </a:bodyPr>
          <a:lstStyle/>
          <a:p>
            <a:r>
              <a:rPr kumimoji="1" lang="ja-JP" altLang="en-US" sz="2400" b="1" dirty="0" smtClean="0">
                <a:solidFill>
                  <a:srgbClr val="00B050"/>
                </a:solidFill>
              </a:rPr>
              <a:t>研究手段</a:t>
            </a:r>
            <a:endParaRPr kumimoji="1" lang="ja-JP" altLang="en-US" sz="2400" b="1" dirty="0">
              <a:solidFill>
                <a:srgbClr val="00B050"/>
              </a:solidFill>
            </a:endParaRPr>
          </a:p>
        </p:txBody>
      </p:sp>
      <p:sp>
        <p:nvSpPr>
          <p:cNvPr id="39" name="テキスト ボックス 38"/>
          <p:cNvSpPr txBox="1"/>
          <p:nvPr/>
        </p:nvSpPr>
        <p:spPr>
          <a:xfrm>
            <a:off x="271179" y="5494402"/>
            <a:ext cx="4921540" cy="369332"/>
          </a:xfrm>
          <a:prstGeom prst="rect">
            <a:avLst/>
          </a:prstGeom>
          <a:noFill/>
        </p:spPr>
        <p:txBody>
          <a:bodyPr wrap="none" rtlCol="0">
            <a:spAutoFit/>
          </a:bodyPr>
          <a:lstStyle/>
          <a:p>
            <a:r>
              <a:rPr kumimoji="1" lang="en-US" altLang="ja-JP" dirty="0" smtClean="0"/>
              <a:t>X</a:t>
            </a:r>
            <a:r>
              <a:rPr kumimoji="1" lang="ja-JP" altLang="en-US" dirty="0" smtClean="0"/>
              <a:t>線観測衛星・ガンマ線望遠鏡搭載機器の開発</a:t>
            </a:r>
            <a:endParaRPr kumimoji="1" lang="ja-JP" altLang="en-US" dirty="0"/>
          </a:p>
        </p:txBody>
      </p:sp>
      <p:sp>
        <p:nvSpPr>
          <p:cNvPr id="40" name="テキスト ボックス 39"/>
          <p:cNvSpPr txBox="1"/>
          <p:nvPr/>
        </p:nvSpPr>
        <p:spPr>
          <a:xfrm>
            <a:off x="271179" y="7561115"/>
            <a:ext cx="4350871" cy="369332"/>
          </a:xfrm>
          <a:prstGeom prst="rect">
            <a:avLst/>
          </a:prstGeom>
          <a:noFill/>
        </p:spPr>
        <p:txBody>
          <a:bodyPr wrap="none" rtlCol="0">
            <a:spAutoFit/>
          </a:bodyPr>
          <a:lstStyle/>
          <a:p>
            <a:r>
              <a:rPr kumimoji="1" lang="ja-JP" altLang="en-US" dirty="0" smtClean="0"/>
              <a:t>埼玉大学 </a:t>
            </a:r>
            <a:r>
              <a:rPr lang="en-US" altLang="ja-JP" dirty="0" err="1" smtClean="0"/>
              <a:t>SaCRA</a:t>
            </a:r>
            <a:r>
              <a:rPr lang="en-US" altLang="ja-JP" dirty="0" smtClean="0"/>
              <a:t> </a:t>
            </a:r>
            <a:r>
              <a:rPr lang="ja-JP" altLang="en-US" dirty="0" smtClean="0"/>
              <a:t>望遠鏡・光赤外線望遠鏡</a:t>
            </a:r>
            <a:endParaRPr kumimoji="1" lang="ja-JP" altLang="en-US" dirty="0"/>
          </a:p>
        </p:txBody>
      </p:sp>
      <p:sp>
        <p:nvSpPr>
          <p:cNvPr id="41" name="テキスト ボックス 40"/>
          <p:cNvSpPr txBox="1"/>
          <p:nvPr/>
        </p:nvSpPr>
        <p:spPr>
          <a:xfrm>
            <a:off x="353499" y="7270931"/>
            <a:ext cx="1861407" cy="276999"/>
          </a:xfrm>
          <a:prstGeom prst="rect">
            <a:avLst/>
          </a:prstGeom>
          <a:noFill/>
        </p:spPr>
        <p:txBody>
          <a:bodyPr wrap="none" rtlCol="0">
            <a:spAutoFit/>
          </a:bodyPr>
          <a:lstStyle/>
          <a:p>
            <a:r>
              <a:rPr kumimoji="1" lang="ja-JP" altLang="en-US" sz="1200" dirty="0" smtClean="0">
                <a:latin typeface="+mn-ea"/>
              </a:rPr>
              <a:t>「すざく」</a:t>
            </a:r>
            <a:r>
              <a:rPr kumimoji="1" lang="en-US" altLang="ja-JP" sz="1200" dirty="0" smtClean="0">
                <a:latin typeface="+mn-ea"/>
              </a:rPr>
              <a:t>(2005~2015)</a:t>
            </a:r>
            <a:endParaRPr kumimoji="1" lang="ja-JP" altLang="en-US" sz="1200" dirty="0">
              <a:latin typeface="+mn-ea"/>
            </a:endParaRPr>
          </a:p>
        </p:txBody>
      </p:sp>
      <p:sp>
        <p:nvSpPr>
          <p:cNvPr id="42" name="テキスト ボックス 41"/>
          <p:cNvSpPr txBox="1"/>
          <p:nvPr/>
        </p:nvSpPr>
        <p:spPr>
          <a:xfrm>
            <a:off x="2591882" y="7281633"/>
            <a:ext cx="1412566" cy="276999"/>
          </a:xfrm>
          <a:prstGeom prst="rect">
            <a:avLst/>
          </a:prstGeom>
          <a:noFill/>
        </p:spPr>
        <p:txBody>
          <a:bodyPr wrap="none" rtlCol="0">
            <a:spAutoFit/>
          </a:bodyPr>
          <a:lstStyle/>
          <a:p>
            <a:r>
              <a:rPr kumimoji="1" lang="ja-JP" altLang="en-US" sz="1200" dirty="0" smtClean="0">
                <a:latin typeface="+mn-ea"/>
              </a:rPr>
              <a:t>「ひとみ」</a:t>
            </a:r>
            <a:r>
              <a:rPr kumimoji="1" lang="en-US" altLang="ja-JP" sz="1200" dirty="0" smtClean="0">
                <a:latin typeface="+mn-ea"/>
              </a:rPr>
              <a:t>(2016)</a:t>
            </a:r>
            <a:endParaRPr kumimoji="1" lang="ja-JP" altLang="en-US" sz="1200" dirty="0">
              <a:latin typeface="+mn-ea"/>
            </a:endParaRPr>
          </a:p>
        </p:txBody>
      </p:sp>
      <p:sp>
        <p:nvSpPr>
          <p:cNvPr id="43" name="テキスト ボックス 42"/>
          <p:cNvSpPr txBox="1"/>
          <p:nvPr/>
        </p:nvSpPr>
        <p:spPr>
          <a:xfrm>
            <a:off x="4423313" y="7281633"/>
            <a:ext cx="2228495" cy="276999"/>
          </a:xfrm>
          <a:prstGeom prst="rect">
            <a:avLst/>
          </a:prstGeom>
          <a:noFill/>
        </p:spPr>
        <p:txBody>
          <a:bodyPr wrap="none" rtlCol="0">
            <a:spAutoFit/>
          </a:bodyPr>
          <a:lstStyle/>
          <a:p>
            <a:r>
              <a:rPr kumimoji="1" lang="ja-JP" altLang="en-US" sz="1200" dirty="0" smtClean="0">
                <a:latin typeface="+mn-ea"/>
              </a:rPr>
              <a:t>チェレンコフガンマ線望遠鏡 </a:t>
            </a:r>
            <a:endParaRPr kumimoji="1" lang="ja-JP" altLang="en-US" sz="1200" dirty="0">
              <a:latin typeface="+mn-ea"/>
            </a:endParaRPr>
          </a:p>
        </p:txBody>
      </p:sp>
      <p:sp>
        <p:nvSpPr>
          <p:cNvPr id="45" name="テキスト ボックス 44"/>
          <p:cNvSpPr txBox="1"/>
          <p:nvPr/>
        </p:nvSpPr>
        <p:spPr>
          <a:xfrm>
            <a:off x="4174824" y="7884944"/>
            <a:ext cx="2698175" cy="307777"/>
          </a:xfrm>
          <a:prstGeom prst="rect">
            <a:avLst/>
          </a:prstGeom>
          <a:noFill/>
        </p:spPr>
        <p:txBody>
          <a:bodyPr wrap="none" rtlCol="0">
            <a:spAutoFit/>
          </a:bodyPr>
          <a:lstStyle/>
          <a:p>
            <a:r>
              <a:rPr kumimoji="1" lang="ja-JP" altLang="en-US" sz="1400" b="1" dirty="0" smtClean="0">
                <a:solidFill>
                  <a:srgbClr val="00B050"/>
                </a:solidFill>
                <a:latin typeface="+mn-ea"/>
              </a:rPr>
              <a:t>国立天文台、国内大学との連携</a:t>
            </a:r>
            <a:endParaRPr kumimoji="1" lang="ja-JP" altLang="en-US" sz="1400" b="1" dirty="0">
              <a:solidFill>
                <a:srgbClr val="00B050"/>
              </a:solidFill>
              <a:latin typeface="+mn-ea"/>
            </a:endParaRPr>
          </a:p>
        </p:txBody>
      </p:sp>
      <p:sp>
        <p:nvSpPr>
          <p:cNvPr id="46" name="テキスト ボックス 45"/>
          <p:cNvSpPr txBox="1"/>
          <p:nvPr/>
        </p:nvSpPr>
        <p:spPr>
          <a:xfrm>
            <a:off x="4482210" y="5724862"/>
            <a:ext cx="2467342" cy="307777"/>
          </a:xfrm>
          <a:prstGeom prst="rect">
            <a:avLst/>
          </a:prstGeom>
          <a:noFill/>
        </p:spPr>
        <p:txBody>
          <a:bodyPr wrap="none" rtlCol="0">
            <a:spAutoFit/>
          </a:bodyPr>
          <a:lstStyle/>
          <a:p>
            <a:r>
              <a:rPr kumimoji="1" lang="en-US" altLang="ja-JP" sz="1400" b="1" dirty="0" smtClean="0">
                <a:solidFill>
                  <a:srgbClr val="00B050"/>
                </a:solidFill>
                <a:latin typeface="+mn-ea"/>
              </a:rPr>
              <a:t>JAXA, NASA, ESA </a:t>
            </a:r>
            <a:r>
              <a:rPr kumimoji="1" lang="ja-JP" altLang="en-US" sz="1400" b="1" dirty="0" smtClean="0">
                <a:solidFill>
                  <a:srgbClr val="00B050"/>
                </a:solidFill>
                <a:latin typeface="+mn-ea"/>
              </a:rPr>
              <a:t>との連携</a:t>
            </a:r>
            <a:endParaRPr kumimoji="1" lang="en-US" altLang="ja-JP" sz="1400" b="1" dirty="0" smtClean="0">
              <a:solidFill>
                <a:srgbClr val="00B050"/>
              </a:solidFill>
              <a:latin typeface="+mn-ea"/>
            </a:endParaRPr>
          </a:p>
        </p:txBody>
      </p:sp>
      <p:sp>
        <p:nvSpPr>
          <p:cNvPr id="48" name="角丸四角形吹き出し 47"/>
          <p:cNvSpPr/>
          <p:nvPr/>
        </p:nvSpPr>
        <p:spPr>
          <a:xfrm>
            <a:off x="4289186" y="5062769"/>
            <a:ext cx="2583813" cy="433423"/>
          </a:xfrm>
          <a:prstGeom prst="wedgeRoundRectCallout">
            <a:avLst>
              <a:gd name="adj1" fmla="val 19559"/>
              <a:gd name="adj2" fmla="val 113305"/>
              <a:gd name="adj3" fmla="val 16667"/>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rPr>
              <a:t>理工学研究科と宇宙科学研究所の</a:t>
            </a:r>
            <a:endParaRPr kumimoji="1" lang="en-US" altLang="ja-JP" sz="1200" b="1" dirty="0" smtClean="0">
              <a:effectLst>
                <a:outerShdw blurRad="38100" dist="38100" dir="2700000" algn="tl">
                  <a:srgbClr val="000000">
                    <a:alpha val="43137"/>
                  </a:srgbClr>
                </a:outerShdw>
              </a:effectLst>
            </a:endParaRPr>
          </a:p>
          <a:p>
            <a:pPr algn="ctr"/>
            <a:r>
              <a:rPr kumimoji="1" lang="ja-JP" altLang="en-US" sz="1200" b="1" dirty="0" smtClean="0">
                <a:effectLst>
                  <a:outerShdw blurRad="38100" dist="38100" dir="2700000" algn="tl">
                    <a:srgbClr val="000000">
                      <a:alpha val="43137"/>
                    </a:srgbClr>
                  </a:outerShdw>
                </a:effectLst>
              </a:rPr>
              <a:t>連携協定締結 </a:t>
            </a:r>
            <a:r>
              <a:rPr kumimoji="1" lang="en-US" altLang="ja-JP" sz="1200" b="1" dirty="0" smtClean="0">
                <a:effectLst>
                  <a:outerShdw blurRad="38100" dist="38100" dir="2700000" algn="tl">
                    <a:srgbClr val="000000">
                      <a:alpha val="43137"/>
                    </a:srgbClr>
                  </a:outerShdw>
                </a:effectLst>
              </a:rPr>
              <a:t>(2017.6~)*</a:t>
            </a:r>
            <a:endParaRPr kumimoji="1" lang="ja-JP" altLang="en-US" sz="1200" b="1" dirty="0">
              <a:effectLst>
                <a:outerShdw blurRad="38100" dist="38100" dir="2700000" algn="tl">
                  <a:srgbClr val="000000">
                    <a:alpha val="43137"/>
                  </a:srgbClr>
                </a:outerShdw>
              </a:effectLst>
            </a:endParaRPr>
          </a:p>
        </p:txBody>
      </p:sp>
      <p:sp>
        <p:nvSpPr>
          <p:cNvPr id="49" name="テキスト ボックス 48"/>
          <p:cNvSpPr txBox="1"/>
          <p:nvPr/>
        </p:nvSpPr>
        <p:spPr>
          <a:xfrm>
            <a:off x="588783" y="2885438"/>
            <a:ext cx="415498" cy="230832"/>
          </a:xfrm>
          <a:prstGeom prst="rect">
            <a:avLst/>
          </a:prstGeom>
          <a:noFill/>
        </p:spPr>
        <p:txBody>
          <a:bodyPr wrap="none" rtlCol="0">
            <a:spAutoFit/>
          </a:bodyPr>
          <a:lstStyle/>
          <a:p>
            <a:r>
              <a:rPr kumimoji="1" lang="ja-JP" altLang="en-US" sz="900" dirty="0" smtClean="0">
                <a:solidFill>
                  <a:schemeClr val="bg1"/>
                </a:solidFill>
              </a:rPr>
              <a:t>太陽</a:t>
            </a:r>
            <a:endParaRPr kumimoji="1" lang="en-US" altLang="ja-JP" sz="900" dirty="0" smtClean="0">
              <a:solidFill>
                <a:schemeClr val="bg1"/>
              </a:solidFill>
            </a:endParaRPr>
          </a:p>
        </p:txBody>
      </p:sp>
      <p:sp>
        <p:nvSpPr>
          <p:cNvPr id="50" name="テキスト ボックス 49"/>
          <p:cNvSpPr txBox="1"/>
          <p:nvPr/>
        </p:nvSpPr>
        <p:spPr>
          <a:xfrm>
            <a:off x="1786241" y="2894533"/>
            <a:ext cx="646331" cy="230832"/>
          </a:xfrm>
          <a:prstGeom prst="rect">
            <a:avLst/>
          </a:prstGeom>
          <a:noFill/>
        </p:spPr>
        <p:txBody>
          <a:bodyPr wrap="none" rtlCol="0">
            <a:spAutoFit/>
          </a:bodyPr>
          <a:lstStyle/>
          <a:p>
            <a:r>
              <a:rPr kumimoji="1" lang="ja-JP" altLang="en-US" sz="900" dirty="0" smtClean="0">
                <a:solidFill>
                  <a:schemeClr val="bg1"/>
                </a:solidFill>
              </a:rPr>
              <a:t>白色矮星</a:t>
            </a:r>
            <a:endParaRPr kumimoji="1" lang="en-US" altLang="ja-JP" sz="900" dirty="0" smtClean="0">
              <a:solidFill>
                <a:schemeClr val="bg1"/>
              </a:solidFill>
            </a:endParaRPr>
          </a:p>
        </p:txBody>
      </p:sp>
      <p:sp>
        <p:nvSpPr>
          <p:cNvPr id="51" name="テキスト ボックス 50"/>
          <p:cNvSpPr txBox="1"/>
          <p:nvPr/>
        </p:nvSpPr>
        <p:spPr>
          <a:xfrm>
            <a:off x="2999908" y="2885438"/>
            <a:ext cx="646331" cy="230832"/>
          </a:xfrm>
          <a:prstGeom prst="rect">
            <a:avLst/>
          </a:prstGeom>
          <a:noFill/>
        </p:spPr>
        <p:txBody>
          <a:bodyPr wrap="none" rtlCol="0">
            <a:spAutoFit/>
          </a:bodyPr>
          <a:lstStyle/>
          <a:p>
            <a:r>
              <a:rPr kumimoji="1" lang="ja-JP" altLang="en-US" sz="900" dirty="0" smtClean="0">
                <a:solidFill>
                  <a:schemeClr val="bg1"/>
                </a:solidFill>
              </a:rPr>
              <a:t>中性子星</a:t>
            </a:r>
            <a:endParaRPr kumimoji="1" lang="en-US" altLang="ja-JP" sz="900" dirty="0" smtClean="0">
              <a:solidFill>
                <a:schemeClr val="bg1"/>
              </a:solidFill>
            </a:endParaRPr>
          </a:p>
        </p:txBody>
      </p:sp>
      <p:sp>
        <p:nvSpPr>
          <p:cNvPr id="52" name="テキスト ボックス 51"/>
          <p:cNvSpPr txBox="1"/>
          <p:nvPr/>
        </p:nvSpPr>
        <p:spPr>
          <a:xfrm>
            <a:off x="4458095" y="2893174"/>
            <a:ext cx="530915" cy="230832"/>
          </a:xfrm>
          <a:prstGeom prst="rect">
            <a:avLst/>
          </a:prstGeom>
          <a:noFill/>
        </p:spPr>
        <p:txBody>
          <a:bodyPr wrap="none" rtlCol="0">
            <a:spAutoFit/>
          </a:bodyPr>
          <a:lstStyle/>
          <a:p>
            <a:r>
              <a:rPr kumimoji="1" lang="ja-JP" altLang="en-US" sz="900" dirty="0" smtClean="0">
                <a:solidFill>
                  <a:schemeClr val="bg1"/>
                </a:solidFill>
              </a:rPr>
              <a:t>超新星</a:t>
            </a:r>
            <a:endParaRPr kumimoji="1" lang="en-US" altLang="ja-JP" sz="900" dirty="0" smtClean="0">
              <a:solidFill>
                <a:schemeClr val="bg1"/>
              </a:solidFill>
            </a:endParaRPr>
          </a:p>
        </p:txBody>
      </p:sp>
      <p:sp>
        <p:nvSpPr>
          <p:cNvPr id="53" name="テキスト ボックス 52"/>
          <p:cNvSpPr txBox="1"/>
          <p:nvPr/>
        </p:nvSpPr>
        <p:spPr>
          <a:xfrm>
            <a:off x="589565" y="4801988"/>
            <a:ext cx="761747" cy="230832"/>
          </a:xfrm>
          <a:prstGeom prst="rect">
            <a:avLst/>
          </a:prstGeom>
          <a:noFill/>
        </p:spPr>
        <p:txBody>
          <a:bodyPr wrap="none" rtlCol="0">
            <a:spAutoFit/>
          </a:bodyPr>
          <a:lstStyle/>
          <a:p>
            <a:r>
              <a:rPr kumimoji="1" lang="ja-JP" altLang="en-US" sz="900" dirty="0" smtClean="0">
                <a:solidFill>
                  <a:schemeClr val="bg1"/>
                </a:solidFill>
              </a:rPr>
              <a:t>星生成領域</a:t>
            </a:r>
            <a:endParaRPr kumimoji="1" lang="en-US" altLang="ja-JP" sz="900" dirty="0" smtClean="0">
              <a:solidFill>
                <a:schemeClr val="bg1"/>
              </a:solidFill>
            </a:endParaRPr>
          </a:p>
        </p:txBody>
      </p:sp>
      <p:sp>
        <p:nvSpPr>
          <p:cNvPr id="54" name="テキスト ボックス 53"/>
          <p:cNvSpPr txBox="1"/>
          <p:nvPr/>
        </p:nvSpPr>
        <p:spPr>
          <a:xfrm>
            <a:off x="1631394" y="4819531"/>
            <a:ext cx="1492716" cy="184666"/>
          </a:xfrm>
          <a:prstGeom prst="rect">
            <a:avLst/>
          </a:prstGeom>
          <a:noFill/>
        </p:spPr>
        <p:txBody>
          <a:bodyPr wrap="none" rtlCol="0">
            <a:spAutoFit/>
          </a:bodyPr>
          <a:lstStyle/>
          <a:p>
            <a:r>
              <a:rPr kumimoji="1" lang="ja-JP" altLang="en-US" sz="600" dirty="0" smtClean="0">
                <a:solidFill>
                  <a:schemeClr val="bg1"/>
                </a:solidFill>
              </a:rPr>
              <a:t>光赤外線大学間連携による超新星発見</a:t>
            </a:r>
            <a:endParaRPr kumimoji="1" lang="en-US" altLang="ja-JP" sz="600" dirty="0" smtClean="0">
              <a:solidFill>
                <a:schemeClr val="bg1"/>
              </a:solidFill>
            </a:endParaRPr>
          </a:p>
        </p:txBody>
      </p:sp>
      <p:pic>
        <p:nvPicPr>
          <p:cNvPr id="55" name="図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94025" y="8123441"/>
            <a:ext cx="1525063" cy="1245071"/>
          </a:xfrm>
          <a:prstGeom prst="rect">
            <a:avLst/>
          </a:prstGeom>
        </p:spPr>
      </p:pic>
      <p:sp>
        <p:nvSpPr>
          <p:cNvPr id="56" name="テキスト ボックス 55"/>
          <p:cNvSpPr txBox="1"/>
          <p:nvPr/>
        </p:nvSpPr>
        <p:spPr>
          <a:xfrm>
            <a:off x="3459808" y="4824690"/>
            <a:ext cx="761747" cy="230832"/>
          </a:xfrm>
          <a:prstGeom prst="rect">
            <a:avLst/>
          </a:prstGeom>
          <a:noFill/>
        </p:spPr>
        <p:txBody>
          <a:bodyPr wrap="none" rtlCol="0">
            <a:spAutoFit/>
          </a:bodyPr>
          <a:lstStyle/>
          <a:p>
            <a:r>
              <a:rPr kumimoji="1" lang="ja-JP" altLang="en-US" sz="900" dirty="0" smtClean="0">
                <a:solidFill>
                  <a:schemeClr val="bg1"/>
                </a:solidFill>
              </a:rPr>
              <a:t>木星型惑星</a:t>
            </a:r>
            <a:endParaRPr kumimoji="1" lang="en-US" altLang="ja-JP" sz="900" dirty="0" smtClean="0">
              <a:solidFill>
                <a:schemeClr val="bg1"/>
              </a:solidFill>
            </a:endParaRPr>
          </a:p>
        </p:txBody>
      </p:sp>
      <p:sp>
        <p:nvSpPr>
          <p:cNvPr id="57" name="テキスト ボックス 56"/>
          <p:cNvSpPr txBox="1"/>
          <p:nvPr/>
        </p:nvSpPr>
        <p:spPr>
          <a:xfrm>
            <a:off x="5448235" y="2908233"/>
            <a:ext cx="1223412" cy="230832"/>
          </a:xfrm>
          <a:prstGeom prst="rect">
            <a:avLst/>
          </a:prstGeom>
          <a:noFill/>
        </p:spPr>
        <p:txBody>
          <a:bodyPr wrap="none" rtlCol="0">
            <a:spAutoFit/>
          </a:bodyPr>
          <a:lstStyle/>
          <a:p>
            <a:r>
              <a:rPr kumimoji="1" lang="ja-JP" altLang="en-US" sz="900" dirty="0" smtClean="0">
                <a:solidFill>
                  <a:schemeClr val="bg1"/>
                </a:solidFill>
              </a:rPr>
              <a:t>巨大ブラックホール</a:t>
            </a:r>
            <a:endParaRPr kumimoji="1" lang="en-US" altLang="ja-JP" sz="900" dirty="0" smtClean="0">
              <a:solidFill>
                <a:schemeClr val="bg1"/>
              </a:solidFill>
            </a:endParaRPr>
          </a:p>
        </p:txBody>
      </p:sp>
      <p:sp>
        <p:nvSpPr>
          <p:cNvPr id="44" name="角丸四角形吹き出し 43"/>
          <p:cNvSpPr/>
          <p:nvPr/>
        </p:nvSpPr>
        <p:spPr>
          <a:xfrm>
            <a:off x="4622050" y="7569334"/>
            <a:ext cx="2249928" cy="303577"/>
          </a:xfrm>
          <a:prstGeom prst="wedgeRoundRectCallout">
            <a:avLst>
              <a:gd name="adj1" fmla="val 31963"/>
              <a:gd name="adj2" fmla="val 75328"/>
              <a:gd name="adj3" fmla="val 16667"/>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effectLst>
                  <a:outerShdw blurRad="38100" dist="38100" dir="2700000" algn="tl">
                    <a:srgbClr val="000000">
                      <a:alpha val="43137"/>
                    </a:srgbClr>
                  </a:outerShdw>
                </a:effectLst>
              </a:rPr>
              <a:t>光赤外大学間</a:t>
            </a:r>
            <a:r>
              <a:rPr lang="ja-JP" altLang="en-US" sz="1200" b="1" dirty="0" smtClean="0">
                <a:effectLst>
                  <a:outerShdw blurRad="38100" dist="38100" dir="2700000" algn="tl">
                    <a:srgbClr val="000000">
                      <a:alpha val="43137"/>
                    </a:srgbClr>
                  </a:outerShdw>
                </a:effectLst>
              </a:rPr>
              <a:t>連携事業</a:t>
            </a:r>
            <a:r>
              <a:rPr lang="en-US" altLang="ja-JP" sz="1200" b="1" dirty="0" smtClean="0">
                <a:effectLst>
                  <a:outerShdw blurRad="38100" dist="38100" dir="2700000" algn="tl">
                    <a:srgbClr val="000000">
                      <a:alpha val="43137"/>
                    </a:srgbClr>
                  </a:outerShdw>
                </a:effectLst>
              </a:rPr>
              <a:t>**</a:t>
            </a:r>
            <a:endParaRPr kumimoji="1" lang="ja-JP" altLang="en-US" sz="1200" b="1" dirty="0">
              <a:effectLst>
                <a:outerShdw blurRad="38100" dist="38100" dir="2700000" algn="tl">
                  <a:srgbClr val="000000">
                    <a:alpha val="43137"/>
                  </a:srgbClr>
                </a:outerShdw>
              </a:effectLst>
            </a:endParaRPr>
          </a:p>
        </p:txBody>
      </p:sp>
      <p:sp>
        <p:nvSpPr>
          <p:cNvPr id="47" name="テキスト ボックス 46"/>
          <p:cNvSpPr txBox="1"/>
          <p:nvPr/>
        </p:nvSpPr>
        <p:spPr>
          <a:xfrm>
            <a:off x="1056030" y="9166305"/>
            <a:ext cx="673582" cy="276999"/>
          </a:xfrm>
          <a:prstGeom prst="rect">
            <a:avLst/>
          </a:prstGeom>
          <a:noFill/>
        </p:spPr>
        <p:txBody>
          <a:bodyPr wrap="none" rtlCol="0">
            <a:spAutoFit/>
          </a:bodyPr>
          <a:lstStyle/>
          <a:p>
            <a:r>
              <a:rPr kumimoji="1" lang="en-US" altLang="ja-JP" sz="1200" dirty="0" err="1" smtClean="0">
                <a:latin typeface="+mn-ea"/>
              </a:rPr>
              <a:t>SaCRA</a:t>
            </a:r>
            <a:endParaRPr kumimoji="1" lang="ja-JP" altLang="en-US" sz="1200" dirty="0">
              <a:latin typeface="+mn-ea"/>
            </a:endParaRPr>
          </a:p>
        </p:txBody>
      </p:sp>
      <p:sp>
        <p:nvSpPr>
          <p:cNvPr id="58" name="テキスト ボックス 57"/>
          <p:cNvSpPr txBox="1"/>
          <p:nvPr/>
        </p:nvSpPr>
        <p:spPr>
          <a:xfrm>
            <a:off x="2428715" y="9159340"/>
            <a:ext cx="646331" cy="276999"/>
          </a:xfrm>
          <a:prstGeom prst="rect">
            <a:avLst/>
          </a:prstGeom>
          <a:noFill/>
        </p:spPr>
        <p:txBody>
          <a:bodyPr wrap="none" rtlCol="0">
            <a:spAutoFit/>
          </a:bodyPr>
          <a:lstStyle/>
          <a:p>
            <a:r>
              <a:rPr kumimoji="1" lang="ja-JP" altLang="en-US" sz="1200" dirty="0" smtClean="0">
                <a:latin typeface="+mn-ea"/>
              </a:rPr>
              <a:t>すばる</a:t>
            </a:r>
            <a:endParaRPr kumimoji="1" lang="ja-JP" altLang="en-US" sz="1200" dirty="0">
              <a:latin typeface="+mn-ea"/>
            </a:endParaRPr>
          </a:p>
        </p:txBody>
      </p:sp>
      <p:pic>
        <p:nvPicPr>
          <p:cNvPr id="2" name="図 1"/>
          <p:cNvPicPr>
            <a:picLocks noChangeAspect="1"/>
          </p:cNvPicPr>
          <p:nvPr/>
        </p:nvPicPr>
        <p:blipFill rotWithShape="1">
          <a:blip r:embed="rId18" cstate="print">
            <a:extLst>
              <a:ext uri="{28A0092B-C50C-407E-A947-70E740481C1C}">
                <a14:useLocalDpi xmlns:a14="http://schemas.microsoft.com/office/drawing/2010/main" val="0"/>
              </a:ext>
            </a:extLst>
          </a:blip>
          <a:srcRect l="8970" r="21315"/>
          <a:stretch/>
        </p:blipFill>
        <p:spPr>
          <a:xfrm>
            <a:off x="3160275" y="7949157"/>
            <a:ext cx="1549769" cy="1248597"/>
          </a:xfrm>
          <a:prstGeom prst="rect">
            <a:avLst/>
          </a:prstGeom>
          <a:ln>
            <a:noFill/>
          </a:ln>
          <a:effectLst>
            <a:softEdge rad="112500"/>
          </a:effectLst>
        </p:spPr>
      </p:pic>
      <p:sp>
        <p:nvSpPr>
          <p:cNvPr id="59" name="テキスト ボックス 58"/>
          <p:cNvSpPr txBox="1"/>
          <p:nvPr/>
        </p:nvSpPr>
        <p:spPr>
          <a:xfrm>
            <a:off x="3634689" y="9166304"/>
            <a:ext cx="518091" cy="276999"/>
          </a:xfrm>
          <a:prstGeom prst="rect">
            <a:avLst/>
          </a:prstGeom>
          <a:noFill/>
        </p:spPr>
        <p:txBody>
          <a:bodyPr wrap="none" rtlCol="0">
            <a:spAutoFit/>
          </a:bodyPr>
          <a:lstStyle/>
          <a:p>
            <a:r>
              <a:rPr kumimoji="1" lang="en-US" altLang="ja-JP" sz="1200" dirty="0" smtClean="0">
                <a:latin typeface="+mn-ea"/>
              </a:rPr>
              <a:t>TMT</a:t>
            </a:r>
            <a:endParaRPr kumimoji="1" lang="ja-JP" altLang="en-US" sz="1200" dirty="0">
              <a:latin typeface="+mn-ea"/>
            </a:endParaRPr>
          </a:p>
        </p:txBody>
      </p:sp>
      <p:sp>
        <p:nvSpPr>
          <p:cNvPr id="10" name="テキスト ボックス 9"/>
          <p:cNvSpPr txBox="1"/>
          <p:nvPr/>
        </p:nvSpPr>
        <p:spPr>
          <a:xfrm>
            <a:off x="2458211" y="9690832"/>
            <a:ext cx="4429285" cy="276999"/>
          </a:xfrm>
          <a:prstGeom prst="rect">
            <a:avLst/>
          </a:prstGeom>
          <a:noFill/>
        </p:spPr>
        <p:txBody>
          <a:bodyPr wrap="square" rtlCol="0">
            <a:spAutoFit/>
          </a:bodyPr>
          <a:lstStyle/>
          <a:p>
            <a:r>
              <a:rPr lang="en-US" altLang="ja-JP" sz="600" dirty="0" smtClean="0">
                <a:latin typeface="+mn-ea"/>
              </a:rPr>
              <a:t>*</a:t>
            </a:r>
            <a:r>
              <a:rPr lang="ja-JP" altLang="ja-JP" sz="600" dirty="0">
                <a:latin typeface="+mn-ea"/>
              </a:rPr>
              <a:t>埼玉大学大学院理工学研究科と国立研究開発法人宇宙航空研究開発機構宇宙科学</a:t>
            </a:r>
            <a:r>
              <a:rPr lang="ja-JP" altLang="ja-JP" sz="600" dirty="0" smtClean="0">
                <a:latin typeface="+mn-ea"/>
              </a:rPr>
              <a:t>研究所</a:t>
            </a:r>
            <a:r>
              <a:rPr lang="ja-JP" altLang="ja-JP" sz="600" dirty="0">
                <a:latin typeface="+mn-ea"/>
              </a:rPr>
              <a:t>における連携協力に関する協定書</a:t>
            </a:r>
          </a:p>
          <a:p>
            <a:r>
              <a:rPr lang="en-US" altLang="ja-JP" sz="600" dirty="0" smtClean="0">
                <a:latin typeface="+mn-ea"/>
              </a:rPr>
              <a:t>** </a:t>
            </a:r>
            <a:r>
              <a:rPr lang="ja-JP" altLang="en-US" sz="600" dirty="0" smtClean="0">
                <a:latin typeface="+mn-ea"/>
              </a:rPr>
              <a:t>「</a:t>
            </a:r>
            <a:r>
              <a:rPr lang="ja-JP" altLang="en-US" sz="600" dirty="0">
                <a:latin typeface="+mn-ea"/>
              </a:rPr>
              <a:t>大学間連携による光・赤外線天文学研究教育拠点のネットワーク構築」事業</a:t>
            </a:r>
            <a:endParaRPr kumimoji="1" lang="ja-JP" altLang="en-US" sz="600" dirty="0">
              <a:latin typeface="+mn-ea"/>
            </a:endParaRPr>
          </a:p>
        </p:txBody>
      </p:sp>
      <p:sp>
        <p:nvSpPr>
          <p:cNvPr id="3" name="テキスト ボックス 2"/>
          <p:cNvSpPr txBox="1"/>
          <p:nvPr/>
        </p:nvSpPr>
        <p:spPr>
          <a:xfrm>
            <a:off x="3760043" y="1559490"/>
            <a:ext cx="3012363" cy="253916"/>
          </a:xfrm>
          <a:prstGeom prst="rect">
            <a:avLst/>
          </a:prstGeom>
          <a:noFill/>
        </p:spPr>
        <p:txBody>
          <a:bodyPr wrap="none" rtlCol="0">
            <a:spAutoFit/>
          </a:bodyPr>
          <a:lstStyle/>
          <a:p>
            <a:r>
              <a:rPr kumimoji="1" lang="ja-JP" altLang="en-US" sz="1050" b="1" dirty="0" smtClean="0">
                <a:solidFill>
                  <a:schemeClr val="accent2">
                    <a:lumMod val="20000"/>
                    <a:lumOff val="80000"/>
                  </a:schemeClr>
                </a:solidFill>
                <a:effectLst>
                  <a:outerShdw blurRad="38100" dist="38100" dir="2700000" algn="tl">
                    <a:srgbClr val="000000">
                      <a:alpha val="43137"/>
                    </a:srgbClr>
                  </a:outerShdw>
                </a:effectLst>
              </a:rPr>
              <a:t>田代教授、寺田准教授、佐藤准教授、勝田助教</a:t>
            </a:r>
            <a:endParaRPr kumimoji="1" lang="ja-JP" altLang="en-US" sz="1050" b="1" dirty="0">
              <a:solidFill>
                <a:schemeClr val="accent2">
                  <a:lumMod val="20000"/>
                  <a:lumOff val="80000"/>
                </a:schemeClr>
              </a:solidFill>
              <a:effectLst>
                <a:outerShdw blurRad="38100" dist="38100" dir="2700000" algn="tl">
                  <a:srgbClr val="000000">
                    <a:alpha val="43137"/>
                  </a:srgbClr>
                </a:outerShdw>
              </a:effectLst>
            </a:endParaRPr>
          </a:p>
        </p:txBody>
      </p:sp>
      <p:sp>
        <p:nvSpPr>
          <p:cNvPr id="60" name="テキスト ボックス 59"/>
          <p:cNvSpPr txBox="1"/>
          <p:nvPr/>
        </p:nvSpPr>
        <p:spPr>
          <a:xfrm>
            <a:off x="5241218" y="3426665"/>
            <a:ext cx="1531188" cy="253916"/>
          </a:xfrm>
          <a:prstGeom prst="rect">
            <a:avLst/>
          </a:prstGeom>
          <a:noFill/>
        </p:spPr>
        <p:txBody>
          <a:bodyPr wrap="none" rtlCol="0">
            <a:spAutoFit/>
          </a:bodyPr>
          <a:lstStyle/>
          <a:p>
            <a:r>
              <a:rPr kumimoji="1" lang="ja-JP" altLang="en-US" sz="1050" b="1" dirty="0" smtClean="0">
                <a:solidFill>
                  <a:schemeClr val="accent2">
                    <a:lumMod val="20000"/>
                    <a:lumOff val="80000"/>
                  </a:schemeClr>
                </a:solidFill>
                <a:effectLst>
                  <a:outerShdw blurRad="38100" dist="38100" dir="2700000" algn="tl">
                    <a:srgbClr val="000000">
                      <a:alpha val="43137"/>
                    </a:srgbClr>
                  </a:outerShdw>
                </a:effectLst>
              </a:rPr>
              <a:t>大朝教授、秋田谷助教</a:t>
            </a:r>
            <a:endParaRPr kumimoji="1" lang="ja-JP" altLang="en-US" sz="1050" b="1" dirty="0">
              <a:solidFill>
                <a:schemeClr val="accent2">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62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9"/>
                                        </p:tgtEl>
                                      </p:cBhvr>
                                    </p:cmd>
                                  </p:childTnLst>
                                </p:cTn>
                              </p:par>
                            </p:childTnLst>
                          </p:cTn>
                        </p:par>
                      </p:childTnLst>
                    </p:cTn>
                  </p:par>
                </p:childTnLst>
              </p:cTn>
              <p:nextCondLst>
                <p:cond evt="onClick" delay="0">
                  <p:tgtEl>
                    <p:spTgt spid="19"/>
                  </p:tgtEl>
                </p:cond>
              </p:nextCondLst>
            </p:seq>
            <p:video>
              <p:cMediaNode vol="80000">
                <p:cTn id="17" fill="hold" display="0">
                  <p:stCondLst>
                    <p:cond delay="indefinite"/>
                  </p:stCondLst>
                </p:cTn>
                <p:tgtEl>
                  <p:spTgt spid="19"/>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4026" y="901657"/>
            <a:ext cx="2183866" cy="1487383"/>
          </a:xfrm>
          <a:prstGeom prst="rect">
            <a:avLst/>
          </a:prstGeom>
        </p:spPr>
      </p:pic>
      <p:sp>
        <p:nvSpPr>
          <p:cNvPr id="3" name="テキスト ボックス 2"/>
          <p:cNvSpPr txBox="1"/>
          <p:nvPr/>
        </p:nvSpPr>
        <p:spPr>
          <a:xfrm>
            <a:off x="923689" y="51386"/>
            <a:ext cx="4889479" cy="461665"/>
          </a:xfrm>
          <a:prstGeom prst="rect">
            <a:avLst/>
          </a:prstGeom>
          <a:noFill/>
        </p:spPr>
        <p:txBody>
          <a:bodyPr wrap="none" rtlCol="0">
            <a:spAutoFit/>
          </a:bodyPr>
          <a:lstStyle/>
          <a:p>
            <a:pPr algn="ctr"/>
            <a:r>
              <a:rPr kumimoji="1" lang="en-US" altLang="ja-JP" sz="2400" b="1" dirty="0" smtClean="0">
                <a:effectLst>
                  <a:outerShdw blurRad="38100" dist="38100" dir="2700000" algn="tl">
                    <a:srgbClr val="000000">
                      <a:alpha val="43137"/>
                    </a:srgbClr>
                  </a:outerShdw>
                </a:effectLst>
                <a:latin typeface="+mj-ea"/>
                <a:ea typeface="+mj-ea"/>
              </a:rPr>
              <a:t>X</a:t>
            </a:r>
            <a:r>
              <a:rPr kumimoji="1" lang="ja-JP" altLang="en-US" sz="2400" b="1" dirty="0" smtClean="0">
                <a:effectLst>
                  <a:outerShdw blurRad="38100" dist="38100" dir="2700000" algn="tl">
                    <a:srgbClr val="000000">
                      <a:alpha val="43137"/>
                    </a:srgbClr>
                  </a:outerShdw>
                </a:effectLst>
                <a:latin typeface="+mj-ea"/>
                <a:ea typeface="+mj-ea"/>
              </a:rPr>
              <a:t>線宇宙物理領域　研究室紹介写真</a:t>
            </a:r>
            <a:endParaRPr kumimoji="1" lang="en-US" altLang="ja-JP" sz="2400" b="1" dirty="0" smtClean="0">
              <a:effectLst>
                <a:outerShdw blurRad="38100" dist="38100" dir="2700000" algn="tl">
                  <a:srgbClr val="000000">
                    <a:alpha val="43137"/>
                  </a:srgbClr>
                </a:outerShdw>
              </a:effectLst>
              <a:latin typeface="+mj-ea"/>
              <a:ea typeface="+mj-ea"/>
            </a:endParaRPr>
          </a:p>
        </p:txBody>
      </p:sp>
      <p:pic>
        <p:nvPicPr>
          <p:cNvPr id="5" name="Picture 9" descr="astro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74" y="901658"/>
            <a:ext cx="1144115" cy="1425932"/>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2753" y="563104"/>
            <a:ext cx="5432898" cy="338554"/>
          </a:xfrm>
          <a:prstGeom prst="rect">
            <a:avLst/>
          </a:prstGeom>
          <a:noFill/>
        </p:spPr>
        <p:txBody>
          <a:bodyPr wrap="none" rtlCol="0">
            <a:spAutoFit/>
          </a:bodyPr>
          <a:lstStyle/>
          <a:p>
            <a:r>
              <a:rPr kumimoji="1" lang="ja-JP" altLang="en-US" sz="1600" b="1" dirty="0" smtClean="0"/>
              <a:t>「あすか」衛星搭載 ガス蛍光比例計数管 </a:t>
            </a:r>
            <a:r>
              <a:rPr kumimoji="1" lang="en-US" altLang="ja-JP" sz="1600" b="1" dirty="0" smtClean="0"/>
              <a:t>(1993 </a:t>
            </a:r>
            <a:r>
              <a:rPr kumimoji="1" lang="ja-JP" altLang="en-US" sz="1600" b="1" dirty="0" smtClean="0"/>
              <a:t>～</a:t>
            </a:r>
            <a:r>
              <a:rPr kumimoji="1" lang="en-US" altLang="ja-JP" sz="1600" b="1" dirty="0" smtClean="0"/>
              <a:t> 2002)</a:t>
            </a:r>
            <a:endParaRPr kumimoji="1" lang="ja-JP" altLang="en-US" sz="1600" b="1" dirty="0"/>
          </a:p>
        </p:txBody>
      </p:sp>
      <p:sp>
        <p:nvSpPr>
          <p:cNvPr id="8" name="テキスト ボックス 7"/>
          <p:cNvSpPr txBox="1"/>
          <p:nvPr/>
        </p:nvSpPr>
        <p:spPr>
          <a:xfrm>
            <a:off x="0" y="2414518"/>
            <a:ext cx="5040162" cy="338554"/>
          </a:xfrm>
          <a:prstGeom prst="rect">
            <a:avLst/>
          </a:prstGeom>
          <a:noFill/>
        </p:spPr>
        <p:txBody>
          <a:bodyPr wrap="none" rtlCol="0">
            <a:spAutoFit/>
          </a:bodyPr>
          <a:lstStyle/>
          <a:p>
            <a:r>
              <a:rPr kumimoji="1" lang="ja-JP" altLang="en-US" sz="1600" b="1" dirty="0" smtClean="0"/>
              <a:t>「すざく」衛星搭載 硬</a:t>
            </a:r>
            <a:r>
              <a:rPr kumimoji="1" lang="en-US" altLang="ja-JP" sz="1600" b="1" dirty="0" smtClean="0"/>
              <a:t>X</a:t>
            </a:r>
            <a:r>
              <a:rPr kumimoji="1" lang="ja-JP" altLang="en-US" sz="1600" b="1" dirty="0" smtClean="0"/>
              <a:t>線検出器 </a:t>
            </a:r>
            <a:r>
              <a:rPr kumimoji="1" lang="en-US" altLang="ja-JP" sz="1600" b="1" dirty="0" smtClean="0"/>
              <a:t>(2000, 2005 </a:t>
            </a:r>
            <a:r>
              <a:rPr kumimoji="1" lang="ja-JP" altLang="en-US" sz="1600" b="1" dirty="0" smtClean="0"/>
              <a:t>～</a:t>
            </a:r>
            <a:r>
              <a:rPr kumimoji="1" lang="en-US" altLang="ja-JP" sz="1600" b="1" dirty="0" smtClean="0"/>
              <a:t> 2015)</a:t>
            </a:r>
            <a:endParaRPr kumimoji="1" lang="ja-JP" altLang="en-US" sz="1600" b="1" dirty="0"/>
          </a:p>
        </p:txBody>
      </p:sp>
      <p:pic>
        <p:nvPicPr>
          <p:cNvPr id="9" name="Picture 3" descr="antiteam2"/>
          <p:cNvPicPr>
            <a:picLocks noChangeAspect="1" noChangeArrowheads="1"/>
          </p:cNvPicPr>
          <p:nvPr/>
        </p:nvPicPr>
        <p:blipFill>
          <a:blip r:embed="rId4" cstate="print"/>
          <a:srcRect/>
          <a:stretch>
            <a:fillRect/>
          </a:stretch>
        </p:blipFill>
        <p:spPr bwMode="auto">
          <a:xfrm>
            <a:off x="1367001" y="2901580"/>
            <a:ext cx="2116472" cy="1501915"/>
          </a:xfrm>
          <a:prstGeom prst="rect">
            <a:avLst/>
          </a:prstGeom>
          <a:noFill/>
          <a:ln w="9525">
            <a:noFill/>
            <a:miter lim="800000"/>
            <a:headEnd/>
            <a:tailEnd/>
          </a:ln>
        </p:spPr>
      </p:pic>
      <p:pic>
        <p:nvPicPr>
          <p:cNvPr id="11" name="Picture 9" descr="DSC_5013"/>
          <p:cNvPicPr>
            <a:picLocks noChangeAspect="1" noChangeArrowheads="1"/>
          </p:cNvPicPr>
          <p:nvPr/>
        </p:nvPicPr>
        <p:blipFill>
          <a:blip r:embed="rId5" cstate="print"/>
          <a:srcRect/>
          <a:stretch>
            <a:fillRect/>
          </a:stretch>
        </p:blipFill>
        <p:spPr bwMode="auto">
          <a:xfrm>
            <a:off x="5465293" y="2914583"/>
            <a:ext cx="1181321" cy="1501915"/>
          </a:xfrm>
          <a:prstGeom prst="rect">
            <a:avLst/>
          </a:prstGeom>
          <a:solidFill>
            <a:srgbClr val="000000">
              <a:alpha val="50196"/>
            </a:srgbClr>
          </a:solidFill>
        </p:spPr>
      </p:pic>
      <p:pic>
        <p:nvPicPr>
          <p:cNvPr id="12" name="Picture 6" descr="DSC_4358"/>
          <p:cNvPicPr>
            <a:picLocks noChangeAspect="1" noChangeArrowheads="1"/>
          </p:cNvPicPr>
          <p:nvPr/>
        </p:nvPicPr>
        <p:blipFill>
          <a:blip r:embed="rId6" cstate="print">
            <a:lum bright="30000" contrast="42000"/>
          </a:blip>
          <a:srcRect/>
          <a:stretch>
            <a:fillRect/>
          </a:stretch>
        </p:blipFill>
        <p:spPr bwMode="auto">
          <a:xfrm>
            <a:off x="200174" y="2901581"/>
            <a:ext cx="1014117" cy="1525380"/>
          </a:xfrm>
          <a:prstGeom prst="rect">
            <a:avLst/>
          </a:prstGeom>
          <a:solidFill>
            <a:srgbClr val="000000">
              <a:alpha val="50196"/>
            </a:srgbClr>
          </a:solidFill>
        </p:spPr>
      </p:pic>
      <p:pic>
        <p:nvPicPr>
          <p:cNvPr id="13" name="Picture 7" descr="DSC_0369"/>
          <p:cNvPicPr>
            <a:picLocks noChangeAspect="1" noChangeArrowheads="1"/>
          </p:cNvPicPr>
          <p:nvPr/>
        </p:nvPicPr>
        <p:blipFill rotWithShape="1">
          <a:blip r:embed="rId7" cstate="print">
            <a:lum bright="24000" contrast="48000"/>
          </a:blip>
          <a:srcRect l="17054" r="8974"/>
          <a:stretch/>
        </p:blipFill>
        <p:spPr bwMode="auto">
          <a:xfrm>
            <a:off x="3636183" y="2912043"/>
            <a:ext cx="1676400" cy="1504455"/>
          </a:xfrm>
          <a:prstGeom prst="rect">
            <a:avLst/>
          </a:prstGeom>
          <a:solidFill>
            <a:srgbClr val="000000">
              <a:alpha val="50196"/>
            </a:srgbClr>
          </a:solidFill>
        </p:spPr>
      </p:pic>
      <p:sp>
        <p:nvSpPr>
          <p:cNvPr id="14" name="テキスト ボックス 13"/>
          <p:cNvSpPr txBox="1"/>
          <p:nvPr/>
        </p:nvSpPr>
        <p:spPr>
          <a:xfrm>
            <a:off x="0" y="4525471"/>
            <a:ext cx="5174815" cy="338554"/>
          </a:xfrm>
          <a:prstGeom prst="rect">
            <a:avLst/>
          </a:prstGeom>
          <a:noFill/>
        </p:spPr>
        <p:txBody>
          <a:bodyPr wrap="none" rtlCol="0">
            <a:spAutoFit/>
          </a:bodyPr>
          <a:lstStyle/>
          <a:p>
            <a:r>
              <a:rPr kumimoji="1" lang="ja-JP" altLang="en-US" sz="1600" b="1" dirty="0" smtClean="0"/>
              <a:t>「ひとみ」衛星搭載 マイクロカロリーメーター </a:t>
            </a:r>
            <a:r>
              <a:rPr kumimoji="1" lang="en-US" altLang="ja-JP" sz="1600" b="1" dirty="0" smtClean="0"/>
              <a:t>(2016)</a:t>
            </a:r>
            <a:endParaRPr kumimoji="1" lang="ja-JP" altLang="en-US" sz="1600" b="1" dirty="0"/>
          </a:p>
        </p:txBody>
      </p:sp>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2857" y="5031159"/>
            <a:ext cx="1702728" cy="12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8298" y="5017135"/>
            <a:ext cx="1721427" cy="129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35709" y="6353389"/>
            <a:ext cx="1736210" cy="94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2"/>
          <p:cNvSpPr txBox="1">
            <a:spLocks noChangeArrowheads="1"/>
          </p:cNvSpPr>
          <p:nvPr/>
        </p:nvSpPr>
        <p:spPr bwMode="auto">
          <a:xfrm>
            <a:off x="3142857" y="5966396"/>
            <a:ext cx="17884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u"/>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u"/>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1000" b="1" dirty="0">
                <a:solidFill>
                  <a:schemeClr val="bg1"/>
                </a:solidFill>
                <a:effectLst>
                  <a:outerShdw blurRad="38100" dist="38100" dir="2700000" algn="tl">
                    <a:srgbClr val="000000">
                      <a:alpha val="43137"/>
                    </a:srgbClr>
                  </a:outerShdw>
                </a:effectLst>
                <a:latin typeface="+mn-ea"/>
                <a:ea typeface="+mn-ea"/>
              </a:rPr>
              <a:t>JAXA-NASA-MHI</a:t>
            </a:r>
            <a:r>
              <a:rPr lang="ja-JP" altLang="en-US" sz="1000" b="1" dirty="0">
                <a:solidFill>
                  <a:schemeClr val="bg1"/>
                </a:solidFill>
                <a:effectLst>
                  <a:outerShdw blurRad="38100" dist="38100" dir="2700000" algn="tl">
                    <a:srgbClr val="000000">
                      <a:alpha val="43137"/>
                    </a:srgbClr>
                  </a:outerShdw>
                </a:effectLst>
                <a:latin typeface="+mn-ea"/>
                <a:ea typeface="+mn-ea"/>
              </a:rPr>
              <a:t>と</a:t>
            </a:r>
            <a:endParaRPr lang="en-US" altLang="ja-JP" sz="1000" b="1" dirty="0">
              <a:solidFill>
                <a:schemeClr val="bg1"/>
              </a:solidFill>
              <a:effectLst>
                <a:outerShdw blurRad="38100" dist="38100" dir="2700000" algn="tl">
                  <a:srgbClr val="000000">
                    <a:alpha val="43137"/>
                  </a:srgbClr>
                </a:outerShdw>
              </a:effectLst>
              <a:latin typeface="+mn-ea"/>
              <a:ea typeface="+mn-ea"/>
            </a:endParaRPr>
          </a:p>
          <a:p>
            <a:pPr eaLnBrk="1" hangingPunct="1">
              <a:spcBef>
                <a:spcPct val="0"/>
              </a:spcBef>
              <a:buClrTx/>
              <a:buSzTx/>
              <a:buFontTx/>
              <a:buNone/>
            </a:pPr>
            <a:r>
              <a:rPr lang="en-US" altLang="ja-JP" sz="1000" b="1" dirty="0">
                <a:solidFill>
                  <a:schemeClr val="bg1"/>
                </a:solidFill>
                <a:effectLst>
                  <a:outerShdw blurRad="38100" dist="38100" dir="2700000" algn="tl">
                    <a:srgbClr val="000000">
                      <a:alpha val="43137"/>
                    </a:srgbClr>
                  </a:outerShdw>
                </a:effectLst>
                <a:latin typeface="+mn-ea"/>
                <a:ea typeface="+mn-ea"/>
              </a:rPr>
              <a:t>2009/11/11-13 </a:t>
            </a:r>
            <a:r>
              <a:rPr lang="en-US" altLang="ja-JP" sz="1000" b="1" dirty="0" smtClean="0">
                <a:solidFill>
                  <a:schemeClr val="bg1"/>
                </a:solidFill>
                <a:effectLst>
                  <a:outerShdw blurRad="38100" dist="38100" dir="2700000" algn="tl">
                    <a:srgbClr val="000000">
                      <a:alpha val="43137"/>
                    </a:srgbClr>
                  </a:outerShdw>
                </a:effectLst>
                <a:latin typeface="+mn-ea"/>
                <a:ea typeface="+mn-ea"/>
              </a:rPr>
              <a:t>@MHI</a:t>
            </a:r>
            <a:endParaRPr lang="ja-JP" altLang="en-US" sz="1000" b="1" dirty="0">
              <a:solidFill>
                <a:schemeClr val="bg1"/>
              </a:solidFill>
              <a:effectLst>
                <a:outerShdw blurRad="38100" dist="38100" dir="2700000" algn="tl">
                  <a:srgbClr val="000000">
                    <a:alpha val="43137"/>
                  </a:srgbClr>
                </a:outerShdw>
              </a:effectLst>
              <a:latin typeface="+mn-ea"/>
              <a:ea typeface="+mn-ea"/>
            </a:endParaRPr>
          </a:p>
        </p:txBody>
      </p:sp>
      <p:sp>
        <p:nvSpPr>
          <p:cNvPr id="24" name="テキスト ボックス 8"/>
          <p:cNvSpPr txBox="1">
            <a:spLocks noChangeArrowheads="1"/>
          </p:cNvSpPr>
          <p:nvPr/>
        </p:nvSpPr>
        <p:spPr bwMode="auto">
          <a:xfrm>
            <a:off x="1328298" y="7091824"/>
            <a:ext cx="18261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u"/>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u"/>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1000" b="1" dirty="0" smtClean="0">
                <a:solidFill>
                  <a:schemeClr val="bg1"/>
                </a:solidFill>
                <a:effectLst>
                  <a:outerShdw blurRad="38100" dist="38100" dir="2700000" algn="tl">
                    <a:srgbClr val="000000">
                      <a:alpha val="43137"/>
                    </a:srgbClr>
                  </a:outerShdw>
                </a:effectLst>
                <a:latin typeface="+mn-ea"/>
                <a:ea typeface="+mn-ea"/>
              </a:rPr>
              <a:t>2011/2-5</a:t>
            </a:r>
            <a:r>
              <a:rPr lang="ja-JP" altLang="en-US" sz="1000" b="1" dirty="0" err="1">
                <a:solidFill>
                  <a:schemeClr val="bg1"/>
                </a:solidFill>
                <a:effectLst>
                  <a:outerShdw blurRad="38100" dist="38100" dir="2700000" algn="tl">
                    <a:srgbClr val="000000">
                      <a:alpha val="43137"/>
                    </a:srgbClr>
                  </a:outerShdw>
                </a:effectLst>
                <a:latin typeface="+mn-ea"/>
                <a:ea typeface="+mn-ea"/>
              </a:rPr>
              <a:t> </a:t>
            </a:r>
            <a:r>
              <a:rPr lang="en-US" altLang="ja-JP" sz="1000" b="1" dirty="0" smtClean="0">
                <a:solidFill>
                  <a:schemeClr val="bg1"/>
                </a:solidFill>
                <a:effectLst>
                  <a:outerShdw blurRad="38100" dist="38100" dir="2700000" algn="tl">
                    <a:srgbClr val="000000">
                      <a:alpha val="43137"/>
                    </a:srgbClr>
                  </a:outerShdw>
                </a:effectLst>
                <a:latin typeface="+mn-ea"/>
                <a:ea typeface="+mn-ea"/>
              </a:rPr>
              <a:t>NASA/GSFC</a:t>
            </a:r>
            <a:endParaRPr lang="ja-JP" altLang="en-US" sz="1000" b="1" dirty="0">
              <a:solidFill>
                <a:schemeClr val="bg1"/>
              </a:solidFill>
              <a:effectLst>
                <a:outerShdw blurRad="38100" dist="38100" dir="2700000" algn="tl">
                  <a:srgbClr val="000000">
                    <a:alpha val="43137"/>
                  </a:srgbClr>
                </a:outerShdw>
              </a:effectLst>
              <a:latin typeface="+mn-ea"/>
              <a:ea typeface="+mn-ea"/>
            </a:endParaRPr>
          </a:p>
        </p:txBody>
      </p:sp>
      <p:sp>
        <p:nvSpPr>
          <p:cNvPr id="40" name="テキスト ボックス 39"/>
          <p:cNvSpPr txBox="1"/>
          <p:nvPr/>
        </p:nvSpPr>
        <p:spPr>
          <a:xfrm>
            <a:off x="1950177" y="5432822"/>
            <a:ext cx="441146" cy="246221"/>
          </a:xfrm>
          <a:prstGeom prst="rect">
            <a:avLst/>
          </a:prstGeom>
          <a:noFill/>
        </p:spPr>
        <p:txBody>
          <a:bodyPr wrap="none" rtlCol="0">
            <a:spAutoFit/>
          </a:bodyPr>
          <a:lstStyle/>
          <a:p>
            <a:r>
              <a:rPr kumimoji="1" lang="en-US" altLang="ja-JP" sz="1000" dirty="0" smtClean="0">
                <a:solidFill>
                  <a:schemeClr val="bg1"/>
                </a:solidFill>
              </a:rPr>
              <a:t>JAXA</a:t>
            </a:r>
            <a:endParaRPr kumimoji="1" lang="ja-JP" altLang="en-US" sz="1000" dirty="0">
              <a:solidFill>
                <a:schemeClr val="bg1"/>
              </a:solidFill>
            </a:endParaRPr>
          </a:p>
        </p:txBody>
      </p:sp>
      <p:sp>
        <p:nvSpPr>
          <p:cNvPr id="41" name="テキスト ボックス 40"/>
          <p:cNvSpPr txBox="1"/>
          <p:nvPr/>
        </p:nvSpPr>
        <p:spPr>
          <a:xfrm>
            <a:off x="1369932" y="5031159"/>
            <a:ext cx="569387" cy="246221"/>
          </a:xfrm>
          <a:prstGeom prst="rect">
            <a:avLst/>
          </a:prstGeom>
          <a:noFill/>
        </p:spPr>
        <p:txBody>
          <a:bodyPr wrap="none" rtlCol="0">
            <a:spAutoFit/>
          </a:bodyPr>
          <a:lstStyle/>
          <a:p>
            <a:r>
              <a:rPr kumimoji="1" lang="ja-JP" altLang="en-US" sz="1000" dirty="0" smtClean="0">
                <a:solidFill>
                  <a:schemeClr val="bg1"/>
                </a:solidFill>
              </a:rPr>
              <a:t>埼玉大</a:t>
            </a:r>
            <a:endParaRPr kumimoji="1" lang="ja-JP" altLang="en-US" sz="1000" dirty="0">
              <a:solidFill>
                <a:schemeClr val="bg1"/>
              </a:solidFill>
            </a:endParaRPr>
          </a:p>
        </p:txBody>
      </p:sp>
      <p:sp>
        <p:nvSpPr>
          <p:cNvPr id="42" name="テキスト ボックス 41"/>
          <p:cNvSpPr txBox="1"/>
          <p:nvPr/>
        </p:nvSpPr>
        <p:spPr>
          <a:xfrm>
            <a:off x="2702295" y="5461135"/>
            <a:ext cx="405880" cy="246221"/>
          </a:xfrm>
          <a:prstGeom prst="rect">
            <a:avLst/>
          </a:prstGeom>
          <a:noFill/>
        </p:spPr>
        <p:txBody>
          <a:bodyPr wrap="none" rtlCol="0">
            <a:spAutoFit/>
          </a:bodyPr>
          <a:lstStyle/>
          <a:p>
            <a:r>
              <a:rPr kumimoji="1" lang="en-US" altLang="ja-JP" sz="1000" dirty="0" smtClean="0">
                <a:solidFill>
                  <a:schemeClr val="bg1"/>
                </a:solidFill>
              </a:rPr>
              <a:t>MHI</a:t>
            </a:r>
            <a:endParaRPr kumimoji="1" lang="ja-JP" altLang="en-US" sz="1000" dirty="0">
              <a:solidFill>
                <a:schemeClr val="bg1"/>
              </a:solidFill>
            </a:endParaRPr>
          </a:p>
        </p:txBody>
      </p:sp>
      <p:sp>
        <p:nvSpPr>
          <p:cNvPr id="43" name="テキスト ボックス 42"/>
          <p:cNvSpPr txBox="1"/>
          <p:nvPr/>
        </p:nvSpPr>
        <p:spPr>
          <a:xfrm>
            <a:off x="2296415" y="4999378"/>
            <a:ext cx="474810" cy="246221"/>
          </a:xfrm>
          <a:prstGeom prst="rect">
            <a:avLst/>
          </a:prstGeom>
          <a:noFill/>
        </p:spPr>
        <p:txBody>
          <a:bodyPr wrap="none" rtlCol="0">
            <a:spAutoFit/>
          </a:bodyPr>
          <a:lstStyle/>
          <a:p>
            <a:r>
              <a:rPr kumimoji="1" lang="en-US" altLang="ja-JP" sz="1000" dirty="0" smtClean="0">
                <a:solidFill>
                  <a:schemeClr val="bg1"/>
                </a:solidFill>
              </a:rPr>
              <a:t>NASA</a:t>
            </a:r>
            <a:endParaRPr kumimoji="1" lang="ja-JP" altLang="en-US" sz="1000" dirty="0">
              <a:solidFill>
                <a:schemeClr val="bg1"/>
              </a:solidFill>
            </a:endParaRPr>
          </a:p>
        </p:txBody>
      </p:sp>
      <p:pic>
        <p:nvPicPr>
          <p:cNvPr id="44" name="図 43"/>
          <p:cNvPicPr>
            <a:picLocks noChangeAspect="1"/>
          </p:cNvPicPr>
          <p:nvPr/>
        </p:nvPicPr>
        <p:blipFill rotWithShape="1">
          <a:blip r:embed="rId11" cstate="print">
            <a:extLst>
              <a:ext uri="{28A0092B-C50C-407E-A947-70E740481C1C}">
                <a14:useLocalDpi xmlns:a14="http://schemas.microsoft.com/office/drawing/2010/main" val="0"/>
              </a:ext>
            </a:extLst>
          </a:blip>
          <a:srcRect l="3663" t="24088"/>
          <a:stretch/>
        </p:blipFill>
        <p:spPr>
          <a:xfrm>
            <a:off x="3154467" y="6353389"/>
            <a:ext cx="2158116" cy="956122"/>
          </a:xfrm>
          <a:prstGeom prst="rect">
            <a:avLst/>
          </a:prstGeom>
        </p:spPr>
      </p:pic>
      <p:sp>
        <p:nvSpPr>
          <p:cNvPr id="45" name="テキスト ボックス 8"/>
          <p:cNvSpPr txBox="1">
            <a:spLocks noChangeArrowheads="1"/>
          </p:cNvSpPr>
          <p:nvPr/>
        </p:nvSpPr>
        <p:spPr bwMode="auto">
          <a:xfrm>
            <a:off x="3161878" y="7097613"/>
            <a:ext cx="19563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u"/>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u"/>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1000" b="1" dirty="0" smtClean="0">
                <a:solidFill>
                  <a:schemeClr val="bg1"/>
                </a:solidFill>
                <a:effectLst>
                  <a:outerShdw blurRad="38100" dist="38100" dir="2700000" algn="tl">
                    <a:srgbClr val="000000">
                      <a:alpha val="43137"/>
                    </a:srgbClr>
                  </a:outerShdw>
                </a:effectLst>
                <a:latin typeface="+mn-ea"/>
                <a:ea typeface="+mn-ea"/>
              </a:rPr>
              <a:t>2015 </a:t>
            </a:r>
            <a:r>
              <a:rPr lang="ja-JP" altLang="en-US" sz="1000" b="1" dirty="0" smtClean="0">
                <a:solidFill>
                  <a:schemeClr val="bg1"/>
                </a:solidFill>
                <a:effectLst>
                  <a:outerShdw blurRad="38100" dist="38100" dir="2700000" algn="tl">
                    <a:srgbClr val="000000">
                      <a:alpha val="43137"/>
                    </a:srgbClr>
                  </a:outerShdw>
                </a:effectLst>
                <a:latin typeface="+mn-ea"/>
                <a:ea typeface="+mn-ea"/>
              </a:rPr>
              <a:t>較正会議 </a:t>
            </a:r>
            <a:r>
              <a:rPr lang="en-US" altLang="ja-JP" sz="1000" b="1" dirty="0" smtClean="0">
                <a:solidFill>
                  <a:schemeClr val="bg1"/>
                </a:solidFill>
                <a:effectLst>
                  <a:outerShdw blurRad="38100" dist="38100" dir="2700000" algn="tl">
                    <a:srgbClr val="000000">
                      <a:alpha val="43137"/>
                    </a:srgbClr>
                  </a:outerShdw>
                </a:effectLst>
                <a:latin typeface="+mn-ea"/>
                <a:ea typeface="+mn-ea"/>
              </a:rPr>
              <a:t>@ISAS/JAXA</a:t>
            </a:r>
            <a:endParaRPr lang="ja-JP" altLang="en-US" sz="1000" b="1" dirty="0">
              <a:solidFill>
                <a:schemeClr val="bg1"/>
              </a:solidFill>
              <a:effectLst>
                <a:outerShdw blurRad="38100" dist="38100" dir="2700000" algn="tl">
                  <a:srgbClr val="000000">
                    <a:alpha val="43137"/>
                  </a:srgbClr>
                </a:outerShdw>
              </a:effectLst>
              <a:latin typeface="+mn-ea"/>
              <a:ea typeface="+mn-ea"/>
            </a:endParaRPr>
          </a:p>
        </p:txBody>
      </p:sp>
      <p:pic>
        <p:nvPicPr>
          <p:cNvPr id="48" name="図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35448" y="5277380"/>
            <a:ext cx="1850035" cy="1040173"/>
          </a:xfrm>
          <a:prstGeom prst="rect">
            <a:avLst/>
          </a:prstGeom>
        </p:spPr>
      </p:pic>
      <p:pic>
        <p:nvPicPr>
          <p:cNvPr id="47" name="図 46"/>
          <p:cNvPicPr>
            <a:picLocks noChangeAspect="1"/>
          </p:cNvPicPr>
          <p:nvPr/>
        </p:nvPicPr>
        <p:blipFill rotWithShape="1">
          <a:blip r:embed="rId13" cstate="print">
            <a:extLst>
              <a:ext uri="{28A0092B-C50C-407E-A947-70E740481C1C}">
                <a14:useLocalDpi xmlns:a14="http://schemas.microsoft.com/office/drawing/2010/main" val="0"/>
              </a:ext>
            </a:extLst>
          </a:blip>
          <a:srcRect l="14473" t="14920" r="17786" b="20512"/>
          <a:stretch/>
        </p:blipFill>
        <p:spPr>
          <a:xfrm>
            <a:off x="5790221" y="4890920"/>
            <a:ext cx="933435" cy="500239"/>
          </a:xfrm>
          <a:prstGeom prst="rect">
            <a:avLst/>
          </a:prstGeom>
        </p:spPr>
      </p:pic>
      <p:sp>
        <p:nvSpPr>
          <p:cNvPr id="50" name="テキスト ボックス 8"/>
          <p:cNvSpPr txBox="1">
            <a:spLocks noChangeArrowheads="1"/>
          </p:cNvSpPr>
          <p:nvPr/>
        </p:nvSpPr>
        <p:spPr bwMode="auto">
          <a:xfrm>
            <a:off x="4875894" y="5983581"/>
            <a:ext cx="1282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u"/>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u"/>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1000" b="1" dirty="0" smtClean="0">
                <a:solidFill>
                  <a:schemeClr val="bg1"/>
                </a:solidFill>
                <a:effectLst>
                  <a:outerShdw blurRad="38100" dist="38100" dir="2700000" algn="tl">
                    <a:srgbClr val="000000">
                      <a:alpha val="43137"/>
                    </a:srgbClr>
                  </a:outerShdw>
                </a:effectLst>
                <a:latin typeface="+mn-ea"/>
                <a:ea typeface="+mn-ea"/>
              </a:rPr>
              <a:t>2015 </a:t>
            </a:r>
            <a:r>
              <a:rPr lang="ja-JP" altLang="en-US" sz="1000" b="1" dirty="0" smtClean="0">
                <a:solidFill>
                  <a:schemeClr val="bg1"/>
                </a:solidFill>
                <a:effectLst>
                  <a:outerShdw blurRad="38100" dist="38100" dir="2700000" algn="tl">
                    <a:srgbClr val="000000">
                      <a:alpha val="43137"/>
                    </a:srgbClr>
                  </a:outerShdw>
                </a:effectLst>
                <a:latin typeface="+mn-ea"/>
                <a:ea typeface="+mn-ea"/>
              </a:rPr>
              <a:t>日米通信試験</a:t>
            </a:r>
            <a:r>
              <a:rPr lang="en-US" altLang="ja-JP" sz="1000" b="1" dirty="0" smtClean="0">
                <a:solidFill>
                  <a:schemeClr val="bg1"/>
                </a:solidFill>
                <a:effectLst>
                  <a:outerShdw blurRad="38100" dist="38100" dir="2700000" algn="tl">
                    <a:srgbClr val="000000">
                      <a:alpha val="43137"/>
                    </a:srgbClr>
                  </a:outerShdw>
                </a:effectLst>
                <a:latin typeface="+mn-ea"/>
                <a:ea typeface="+mn-ea"/>
              </a:rPr>
              <a:t>@NASA/GSFC</a:t>
            </a:r>
            <a:endParaRPr lang="ja-JP" altLang="en-US" sz="1000" b="1" dirty="0">
              <a:solidFill>
                <a:schemeClr val="bg1"/>
              </a:solidFill>
              <a:effectLst>
                <a:outerShdw blurRad="38100" dist="38100" dir="2700000" algn="tl">
                  <a:srgbClr val="000000">
                    <a:alpha val="43137"/>
                  </a:srgbClr>
                </a:outerShdw>
              </a:effectLst>
              <a:latin typeface="+mn-ea"/>
              <a:ea typeface="+mn-ea"/>
            </a:endParaRPr>
          </a:p>
        </p:txBody>
      </p:sp>
      <p:pic>
        <p:nvPicPr>
          <p:cNvPr id="51" name="図 50"/>
          <p:cNvPicPr>
            <a:picLocks noChangeAspect="1"/>
          </p:cNvPicPr>
          <p:nvPr/>
        </p:nvPicPr>
        <p:blipFill rotWithShape="1">
          <a:blip r:embed="rId14" cstate="print">
            <a:extLst>
              <a:ext uri="{28A0092B-C50C-407E-A947-70E740481C1C}">
                <a14:useLocalDpi xmlns:a14="http://schemas.microsoft.com/office/drawing/2010/main" val="0"/>
              </a:ext>
            </a:extLst>
          </a:blip>
          <a:srcRect l="17355" t="14938" r="23637"/>
          <a:stretch/>
        </p:blipFill>
        <p:spPr>
          <a:xfrm rot="5400000">
            <a:off x="5321363" y="6454950"/>
            <a:ext cx="933417" cy="756532"/>
          </a:xfrm>
          <a:prstGeom prst="rect">
            <a:avLst/>
          </a:prstGeom>
        </p:spPr>
      </p:pic>
      <p:pic>
        <p:nvPicPr>
          <p:cNvPr id="53" name="図 52"/>
          <p:cNvPicPr>
            <a:picLocks noChangeAspect="1"/>
          </p:cNvPicPr>
          <p:nvPr/>
        </p:nvPicPr>
        <p:blipFill rotWithShape="1">
          <a:blip r:embed="rId15" cstate="print">
            <a:extLst>
              <a:ext uri="{28A0092B-C50C-407E-A947-70E740481C1C}">
                <a14:useLocalDpi xmlns:a14="http://schemas.microsoft.com/office/drawing/2010/main" val="0"/>
              </a:ext>
            </a:extLst>
          </a:blip>
          <a:srcRect l="10840" r="5983"/>
          <a:stretch/>
        </p:blipFill>
        <p:spPr>
          <a:xfrm>
            <a:off x="39078" y="6151769"/>
            <a:ext cx="1430214" cy="1147201"/>
          </a:xfrm>
          <a:prstGeom prst="rect">
            <a:avLst/>
          </a:prstGeom>
          <a:ln>
            <a:noFill/>
          </a:ln>
          <a:effectLst>
            <a:softEdge rad="112500"/>
          </a:effectLst>
        </p:spPr>
      </p:pic>
      <p:pic>
        <p:nvPicPr>
          <p:cNvPr id="15" name="図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7606" y="5025702"/>
            <a:ext cx="858720" cy="1282503"/>
          </a:xfrm>
          <a:prstGeom prst="rect">
            <a:avLst/>
          </a:prstGeom>
        </p:spPr>
      </p:pic>
      <p:sp>
        <p:nvSpPr>
          <p:cNvPr id="54" name="テキスト ボックス 8"/>
          <p:cNvSpPr txBox="1">
            <a:spLocks noChangeArrowheads="1"/>
          </p:cNvSpPr>
          <p:nvPr/>
        </p:nvSpPr>
        <p:spPr bwMode="auto">
          <a:xfrm>
            <a:off x="329099" y="2107309"/>
            <a:ext cx="879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u"/>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u"/>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000" b="1" dirty="0" smtClean="0">
                <a:solidFill>
                  <a:schemeClr val="bg1"/>
                </a:solidFill>
                <a:effectLst>
                  <a:outerShdw blurRad="38100" dist="38100" dir="2700000" algn="tl">
                    <a:srgbClr val="000000">
                      <a:alpha val="43137"/>
                    </a:srgbClr>
                  </a:outerShdw>
                </a:effectLst>
                <a:latin typeface="+mn-ea"/>
                <a:ea typeface="+mn-ea"/>
              </a:rPr>
              <a:t>「あすか」</a:t>
            </a:r>
            <a:endParaRPr lang="ja-JP" altLang="en-US" sz="1000" b="1" dirty="0">
              <a:solidFill>
                <a:schemeClr val="bg1"/>
              </a:solidFill>
              <a:effectLst>
                <a:outerShdw blurRad="38100" dist="38100" dir="2700000" algn="tl">
                  <a:srgbClr val="000000">
                    <a:alpha val="43137"/>
                  </a:srgbClr>
                </a:outerShdw>
              </a:effectLst>
              <a:latin typeface="+mn-ea"/>
              <a:ea typeface="+mn-ea"/>
            </a:endParaRPr>
          </a:p>
        </p:txBody>
      </p:sp>
      <p:sp>
        <p:nvSpPr>
          <p:cNvPr id="55" name="テキスト ボックス 8"/>
          <p:cNvSpPr txBox="1">
            <a:spLocks noChangeArrowheads="1"/>
          </p:cNvSpPr>
          <p:nvPr/>
        </p:nvSpPr>
        <p:spPr bwMode="auto">
          <a:xfrm>
            <a:off x="1671074" y="4186424"/>
            <a:ext cx="16687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u"/>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u"/>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000" b="1" dirty="0" smtClean="0">
                <a:solidFill>
                  <a:schemeClr val="bg1"/>
                </a:solidFill>
                <a:effectLst>
                  <a:outerShdw blurRad="38100" dist="38100" dir="2700000" algn="tl">
                    <a:srgbClr val="000000">
                      <a:alpha val="43137"/>
                    </a:srgbClr>
                  </a:outerShdw>
                </a:effectLst>
                <a:latin typeface="+mn-ea"/>
                <a:ea typeface="+mn-ea"/>
              </a:rPr>
              <a:t>硬</a:t>
            </a:r>
            <a:r>
              <a:rPr lang="en-US" altLang="ja-JP" sz="1000" b="1" dirty="0" smtClean="0">
                <a:solidFill>
                  <a:schemeClr val="bg1"/>
                </a:solidFill>
                <a:effectLst>
                  <a:outerShdw blurRad="38100" dist="38100" dir="2700000" algn="tl">
                    <a:srgbClr val="000000">
                      <a:alpha val="43137"/>
                    </a:srgbClr>
                  </a:outerShdw>
                </a:effectLst>
                <a:latin typeface="+mn-ea"/>
                <a:ea typeface="+mn-ea"/>
              </a:rPr>
              <a:t>X</a:t>
            </a:r>
            <a:r>
              <a:rPr lang="ja-JP" altLang="en-US" sz="1000" b="1" dirty="0" smtClean="0">
                <a:solidFill>
                  <a:schemeClr val="bg1"/>
                </a:solidFill>
                <a:effectLst>
                  <a:outerShdw blurRad="38100" dist="38100" dir="2700000" algn="tl">
                    <a:srgbClr val="000000">
                      <a:alpha val="43137"/>
                    </a:srgbClr>
                  </a:outerShdw>
                </a:effectLst>
                <a:latin typeface="+mn-ea"/>
                <a:ea typeface="+mn-ea"/>
              </a:rPr>
              <a:t>線検出器センサー製作</a:t>
            </a:r>
            <a:endParaRPr lang="ja-JP" altLang="en-US" sz="1000" b="1" dirty="0">
              <a:solidFill>
                <a:schemeClr val="bg1"/>
              </a:solidFill>
              <a:effectLst>
                <a:outerShdw blurRad="38100" dist="38100" dir="2700000" algn="tl">
                  <a:srgbClr val="000000">
                    <a:alpha val="43137"/>
                  </a:srgbClr>
                </a:outerShdw>
              </a:effectLst>
              <a:latin typeface="+mn-ea"/>
              <a:ea typeface="+mn-ea"/>
            </a:endParaRPr>
          </a:p>
        </p:txBody>
      </p:sp>
      <p:sp>
        <p:nvSpPr>
          <p:cNvPr id="56" name="テキスト ボックス 8"/>
          <p:cNvSpPr txBox="1">
            <a:spLocks noChangeArrowheads="1"/>
          </p:cNvSpPr>
          <p:nvPr/>
        </p:nvSpPr>
        <p:spPr bwMode="auto">
          <a:xfrm>
            <a:off x="307310" y="4187220"/>
            <a:ext cx="879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u"/>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u"/>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000" b="1" dirty="0" smtClean="0">
                <a:solidFill>
                  <a:schemeClr val="bg1"/>
                </a:solidFill>
                <a:effectLst>
                  <a:outerShdw blurRad="38100" dist="38100" dir="2700000" algn="tl">
                    <a:srgbClr val="000000">
                      <a:alpha val="43137"/>
                    </a:srgbClr>
                  </a:outerShdw>
                </a:effectLst>
                <a:latin typeface="+mn-ea"/>
                <a:ea typeface="+mn-ea"/>
              </a:rPr>
              <a:t>「すざく」</a:t>
            </a:r>
            <a:endParaRPr lang="ja-JP" altLang="en-US" sz="1000" b="1" dirty="0">
              <a:solidFill>
                <a:schemeClr val="bg1"/>
              </a:solidFill>
              <a:effectLst>
                <a:outerShdw blurRad="38100" dist="38100" dir="2700000" algn="tl">
                  <a:srgbClr val="000000">
                    <a:alpha val="43137"/>
                  </a:srgbClr>
                </a:outerShdw>
              </a:effectLst>
              <a:latin typeface="+mn-ea"/>
              <a:ea typeface="+mn-ea"/>
            </a:endParaRPr>
          </a:p>
        </p:txBody>
      </p:sp>
      <p:sp>
        <p:nvSpPr>
          <p:cNvPr id="57" name="テキスト ボックス 8"/>
          <p:cNvSpPr txBox="1">
            <a:spLocks noChangeArrowheads="1"/>
          </p:cNvSpPr>
          <p:nvPr/>
        </p:nvSpPr>
        <p:spPr bwMode="auto">
          <a:xfrm>
            <a:off x="3741087" y="4196737"/>
            <a:ext cx="16687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u"/>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u"/>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000" b="1" dirty="0" smtClean="0">
                <a:solidFill>
                  <a:schemeClr val="bg1"/>
                </a:solidFill>
                <a:effectLst>
                  <a:outerShdw blurRad="38100" dist="38100" dir="2700000" algn="tl">
                    <a:srgbClr val="000000">
                      <a:alpha val="43137"/>
                    </a:srgbClr>
                  </a:outerShdw>
                </a:effectLst>
                <a:latin typeface="+mn-ea"/>
                <a:ea typeface="+mn-ea"/>
              </a:rPr>
              <a:t>硬</a:t>
            </a:r>
            <a:r>
              <a:rPr lang="en-US" altLang="ja-JP" sz="1000" b="1" dirty="0" smtClean="0">
                <a:solidFill>
                  <a:schemeClr val="bg1"/>
                </a:solidFill>
                <a:effectLst>
                  <a:outerShdw blurRad="38100" dist="38100" dir="2700000" algn="tl">
                    <a:srgbClr val="000000">
                      <a:alpha val="43137"/>
                    </a:srgbClr>
                  </a:outerShdw>
                </a:effectLst>
                <a:latin typeface="+mn-ea"/>
                <a:ea typeface="+mn-ea"/>
              </a:rPr>
              <a:t>X</a:t>
            </a:r>
            <a:r>
              <a:rPr lang="ja-JP" altLang="en-US" sz="1000" b="1" dirty="0" smtClean="0">
                <a:solidFill>
                  <a:schemeClr val="bg1"/>
                </a:solidFill>
                <a:effectLst>
                  <a:outerShdw blurRad="38100" dist="38100" dir="2700000" algn="tl">
                    <a:srgbClr val="000000">
                      <a:alpha val="43137"/>
                    </a:srgbClr>
                  </a:outerShdw>
                </a:effectLst>
                <a:latin typeface="+mn-ea"/>
                <a:ea typeface="+mn-ea"/>
              </a:rPr>
              <a:t>線検出器の較正実験</a:t>
            </a:r>
            <a:endParaRPr lang="ja-JP" altLang="en-US" sz="1000" b="1" dirty="0">
              <a:solidFill>
                <a:schemeClr val="bg1"/>
              </a:solidFill>
              <a:effectLst>
                <a:outerShdw blurRad="38100" dist="38100" dir="2700000" algn="tl">
                  <a:srgbClr val="000000">
                    <a:alpha val="43137"/>
                  </a:srgbClr>
                </a:outerShdw>
              </a:effectLst>
              <a:latin typeface="+mn-ea"/>
              <a:ea typeface="+mn-ea"/>
            </a:endParaRPr>
          </a:p>
        </p:txBody>
      </p:sp>
      <p:sp>
        <p:nvSpPr>
          <p:cNvPr id="58" name="テキスト ボックス 8"/>
          <p:cNvSpPr txBox="1">
            <a:spLocks noChangeArrowheads="1"/>
          </p:cNvSpPr>
          <p:nvPr/>
        </p:nvSpPr>
        <p:spPr bwMode="auto">
          <a:xfrm>
            <a:off x="5748371" y="4214040"/>
            <a:ext cx="7641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u"/>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u"/>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000" b="1" dirty="0" smtClean="0">
                <a:solidFill>
                  <a:schemeClr val="bg1"/>
                </a:solidFill>
                <a:effectLst>
                  <a:outerShdw blurRad="38100" dist="38100" dir="2700000" algn="tl">
                    <a:srgbClr val="000000">
                      <a:alpha val="43137"/>
                    </a:srgbClr>
                  </a:outerShdw>
                </a:effectLst>
                <a:latin typeface="+mn-ea"/>
                <a:ea typeface="+mn-ea"/>
              </a:rPr>
              <a:t>打ち上げ</a:t>
            </a:r>
            <a:endParaRPr lang="ja-JP" altLang="en-US" sz="1000" b="1" dirty="0">
              <a:solidFill>
                <a:schemeClr val="bg1"/>
              </a:solidFill>
              <a:effectLst>
                <a:outerShdw blurRad="38100" dist="38100" dir="2700000" algn="tl">
                  <a:srgbClr val="000000">
                    <a:alpha val="43137"/>
                  </a:srgbClr>
                </a:outerShdw>
              </a:effectLst>
              <a:latin typeface="+mn-ea"/>
              <a:ea typeface="+mn-ea"/>
            </a:endParaRPr>
          </a:p>
        </p:txBody>
      </p:sp>
      <p:sp>
        <p:nvSpPr>
          <p:cNvPr id="59" name="テキスト ボックス 8"/>
          <p:cNvSpPr txBox="1">
            <a:spLocks noChangeArrowheads="1"/>
          </p:cNvSpPr>
          <p:nvPr/>
        </p:nvSpPr>
        <p:spPr bwMode="auto">
          <a:xfrm>
            <a:off x="1903280" y="2129730"/>
            <a:ext cx="16687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u"/>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u"/>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000" b="1" dirty="0" smtClean="0">
                <a:solidFill>
                  <a:schemeClr val="bg1"/>
                </a:solidFill>
                <a:effectLst>
                  <a:outerShdw blurRad="38100" dist="38100" dir="2700000" algn="tl">
                    <a:srgbClr val="000000">
                      <a:alpha val="43137"/>
                    </a:srgbClr>
                  </a:outerShdw>
                </a:effectLst>
                <a:latin typeface="+mn-ea"/>
                <a:ea typeface="+mn-ea"/>
              </a:rPr>
              <a:t>ガス蛍光比例計数管</a:t>
            </a:r>
            <a:endParaRPr lang="ja-JP" altLang="en-US" sz="1000" b="1" dirty="0">
              <a:solidFill>
                <a:schemeClr val="bg1"/>
              </a:solidFill>
              <a:effectLst>
                <a:outerShdw blurRad="38100" dist="38100" dir="2700000" algn="tl">
                  <a:srgbClr val="000000">
                    <a:alpha val="43137"/>
                  </a:srgbClr>
                </a:outerShdw>
              </a:effectLst>
              <a:latin typeface="+mn-ea"/>
              <a:ea typeface="+mn-ea"/>
            </a:endParaRPr>
          </a:p>
        </p:txBody>
      </p:sp>
      <p:sp>
        <p:nvSpPr>
          <p:cNvPr id="60" name="テキスト ボックス 8"/>
          <p:cNvSpPr txBox="1">
            <a:spLocks noChangeArrowheads="1"/>
          </p:cNvSpPr>
          <p:nvPr/>
        </p:nvSpPr>
        <p:spPr bwMode="auto">
          <a:xfrm>
            <a:off x="200174" y="6091879"/>
            <a:ext cx="879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u"/>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u"/>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000" b="1" dirty="0" smtClean="0">
                <a:solidFill>
                  <a:schemeClr val="bg1"/>
                </a:solidFill>
                <a:effectLst>
                  <a:outerShdw blurRad="38100" dist="38100" dir="2700000" algn="tl">
                    <a:srgbClr val="000000">
                      <a:alpha val="43137"/>
                    </a:srgbClr>
                  </a:outerShdw>
                </a:effectLst>
                <a:latin typeface="+mn-ea"/>
                <a:ea typeface="+mn-ea"/>
              </a:rPr>
              <a:t>「ひとみ」</a:t>
            </a:r>
            <a:endParaRPr lang="ja-JP" altLang="en-US" sz="1000" b="1" dirty="0">
              <a:solidFill>
                <a:schemeClr val="bg1"/>
              </a:solidFill>
              <a:effectLst>
                <a:outerShdw blurRad="38100" dist="38100" dir="2700000" algn="tl">
                  <a:srgbClr val="000000">
                    <a:alpha val="43137"/>
                  </a:srgbClr>
                </a:outerShdw>
              </a:effectLst>
              <a:latin typeface="+mn-ea"/>
              <a:ea typeface="+mn-ea"/>
            </a:endParaRPr>
          </a:p>
        </p:txBody>
      </p:sp>
      <p:sp>
        <p:nvSpPr>
          <p:cNvPr id="61" name="テキスト ボックス 8"/>
          <p:cNvSpPr txBox="1">
            <a:spLocks noChangeArrowheads="1"/>
          </p:cNvSpPr>
          <p:nvPr/>
        </p:nvSpPr>
        <p:spPr bwMode="auto">
          <a:xfrm>
            <a:off x="400517" y="7063290"/>
            <a:ext cx="879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60000"/>
              <a:buFont typeface="Wingdings" panose="05000000000000000000" pitchFamily="2" charset="2"/>
              <a:buChar char="u"/>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u"/>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000" b="1" dirty="0" smtClean="0">
                <a:solidFill>
                  <a:schemeClr val="bg1"/>
                </a:solidFill>
                <a:effectLst>
                  <a:outerShdw blurRad="38100" dist="38100" dir="2700000" algn="tl">
                    <a:srgbClr val="000000">
                      <a:alpha val="43137"/>
                    </a:srgbClr>
                  </a:outerShdw>
                </a:effectLst>
                <a:latin typeface="+mn-ea"/>
                <a:ea typeface="+mn-ea"/>
              </a:rPr>
              <a:t>打ち上げ</a:t>
            </a:r>
            <a:endParaRPr lang="ja-JP" altLang="en-US" sz="1000" b="1" dirty="0">
              <a:solidFill>
                <a:schemeClr val="bg1"/>
              </a:solidFill>
              <a:effectLst>
                <a:outerShdw blurRad="38100" dist="38100" dir="2700000" algn="tl">
                  <a:srgbClr val="000000">
                    <a:alpha val="43137"/>
                  </a:srgbClr>
                </a:outerShdw>
              </a:effectLst>
              <a:latin typeface="+mn-ea"/>
              <a:ea typeface="+mn-ea"/>
            </a:endParaRPr>
          </a:p>
        </p:txBody>
      </p:sp>
      <p:sp>
        <p:nvSpPr>
          <p:cNvPr id="62" name="テキスト ボックス 61"/>
          <p:cNvSpPr txBox="1"/>
          <p:nvPr/>
        </p:nvSpPr>
        <p:spPr>
          <a:xfrm>
            <a:off x="-1" y="7468064"/>
            <a:ext cx="3540777" cy="338554"/>
          </a:xfrm>
          <a:prstGeom prst="rect">
            <a:avLst/>
          </a:prstGeom>
          <a:noFill/>
        </p:spPr>
        <p:txBody>
          <a:bodyPr wrap="none" rtlCol="0">
            <a:spAutoFit/>
          </a:bodyPr>
          <a:lstStyle/>
          <a:p>
            <a:r>
              <a:rPr kumimoji="1" lang="ja-JP" altLang="en-US" sz="1600" b="1" dirty="0" smtClean="0"/>
              <a:t>テラ電子ボルトガンマ線望遠鏡 </a:t>
            </a:r>
            <a:r>
              <a:rPr kumimoji="1" lang="en-US" altLang="ja-JP" sz="1600" b="1" dirty="0" smtClean="0"/>
              <a:t>(CTA)</a:t>
            </a:r>
            <a:endParaRPr kumimoji="1" lang="ja-JP" altLang="en-US" sz="1600" b="1" dirty="0"/>
          </a:p>
        </p:txBody>
      </p:sp>
      <p:pic>
        <p:nvPicPr>
          <p:cNvPr id="65" name="図 64"/>
          <p:cNvPicPr>
            <a:picLocks noChangeAspect="1"/>
          </p:cNvPicPr>
          <p:nvPr/>
        </p:nvPicPr>
        <p:blipFill rotWithShape="1">
          <a:blip r:embed="rId17" cstate="print">
            <a:extLst>
              <a:ext uri="{28A0092B-C50C-407E-A947-70E740481C1C}">
                <a14:useLocalDpi xmlns:a14="http://schemas.microsoft.com/office/drawing/2010/main" val="0"/>
              </a:ext>
            </a:extLst>
          </a:blip>
          <a:srcRect l="27244" r="28197"/>
          <a:stretch/>
        </p:blipFill>
        <p:spPr>
          <a:xfrm>
            <a:off x="186871" y="7794529"/>
            <a:ext cx="968575" cy="1268809"/>
          </a:xfrm>
          <a:prstGeom prst="rect">
            <a:avLst/>
          </a:prstGeom>
        </p:spPr>
      </p:pic>
      <p:sp>
        <p:nvSpPr>
          <p:cNvPr id="66" name="テキスト ボックス 65"/>
          <p:cNvSpPr txBox="1"/>
          <p:nvPr/>
        </p:nvSpPr>
        <p:spPr>
          <a:xfrm>
            <a:off x="1666380" y="7727924"/>
            <a:ext cx="2339102" cy="253916"/>
          </a:xfrm>
          <a:prstGeom prst="rect">
            <a:avLst/>
          </a:prstGeom>
          <a:noFill/>
        </p:spPr>
        <p:txBody>
          <a:bodyPr wrap="none" rtlCol="0">
            <a:spAutoFit/>
          </a:bodyPr>
          <a:lstStyle/>
          <a:p>
            <a:r>
              <a:rPr kumimoji="1" lang="ja-JP" altLang="en-US" sz="1050" dirty="0" smtClean="0"/>
              <a:t>東京大学宇宙線研究所との共同開発</a:t>
            </a:r>
            <a:endParaRPr kumimoji="1" lang="ja-JP" altLang="en-US" sz="1050" dirty="0"/>
          </a:p>
        </p:txBody>
      </p:sp>
      <p:sp>
        <p:nvSpPr>
          <p:cNvPr id="67" name="テキスト ボックス 66"/>
          <p:cNvSpPr txBox="1"/>
          <p:nvPr/>
        </p:nvSpPr>
        <p:spPr>
          <a:xfrm>
            <a:off x="3699927" y="4774117"/>
            <a:ext cx="1909497" cy="253916"/>
          </a:xfrm>
          <a:prstGeom prst="rect">
            <a:avLst/>
          </a:prstGeom>
          <a:noFill/>
        </p:spPr>
        <p:txBody>
          <a:bodyPr wrap="none" rtlCol="0">
            <a:spAutoFit/>
          </a:bodyPr>
          <a:lstStyle/>
          <a:p>
            <a:r>
              <a:rPr kumimoji="1" lang="en-US" altLang="ja-JP" sz="1050" dirty="0" smtClean="0">
                <a:solidFill>
                  <a:srgbClr val="00B050"/>
                </a:solidFill>
              </a:rPr>
              <a:t>JAXA/NASA/ESA </a:t>
            </a:r>
            <a:r>
              <a:rPr kumimoji="1" lang="ja-JP" altLang="en-US" sz="1050" dirty="0" smtClean="0">
                <a:solidFill>
                  <a:srgbClr val="00B050"/>
                </a:solidFill>
              </a:rPr>
              <a:t>との共同開発</a:t>
            </a:r>
            <a:endParaRPr kumimoji="1" lang="ja-JP" altLang="en-US" sz="1050" dirty="0">
              <a:solidFill>
                <a:srgbClr val="00B050"/>
              </a:solidFill>
            </a:endParaRPr>
          </a:p>
        </p:txBody>
      </p:sp>
      <p:sp>
        <p:nvSpPr>
          <p:cNvPr id="68" name="テキスト ボックス 67"/>
          <p:cNvSpPr txBox="1"/>
          <p:nvPr/>
        </p:nvSpPr>
        <p:spPr>
          <a:xfrm>
            <a:off x="3937171" y="2659183"/>
            <a:ext cx="1672253" cy="253916"/>
          </a:xfrm>
          <a:prstGeom prst="rect">
            <a:avLst/>
          </a:prstGeom>
          <a:noFill/>
        </p:spPr>
        <p:txBody>
          <a:bodyPr wrap="none" rtlCol="0">
            <a:spAutoFit/>
          </a:bodyPr>
          <a:lstStyle/>
          <a:p>
            <a:r>
              <a:rPr kumimoji="1" lang="en-US" altLang="ja-JP" sz="1050" dirty="0" smtClean="0">
                <a:solidFill>
                  <a:srgbClr val="00B050"/>
                </a:solidFill>
              </a:rPr>
              <a:t>JAXA/NASA </a:t>
            </a:r>
            <a:r>
              <a:rPr kumimoji="1" lang="ja-JP" altLang="en-US" sz="1050" dirty="0" smtClean="0">
                <a:solidFill>
                  <a:srgbClr val="00B050"/>
                </a:solidFill>
              </a:rPr>
              <a:t>との共同開発</a:t>
            </a:r>
            <a:endParaRPr kumimoji="1" lang="ja-JP" altLang="en-US" sz="1050" dirty="0">
              <a:solidFill>
                <a:srgbClr val="00B050"/>
              </a:solidFill>
            </a:endParaRPr>
          </a:p>
        </p:txBody>
      </p:sp>
      <p:sp>
        <p:nvSpPr>
          <p:cNvPr id="69" name="テキスト ボックス 68"/>
          <p:cNvSpPr txBox="1"/>
          <p:nvPr/>
        </p:nvSpPr>
        <p:spPr>
          <a:xfrm>
            <a:off x="3937171" y="779230"/>
            <a:ext cx="1672253" cy="253916"/>
          </a:xfrm>
          <a:prstGeom prst="rect">
            <a:avLst/>
          </a:prstGeom>
          <a:noFill/>
        </p:spPr>
        <p:txBody>
          <a:bodyPr wrap="none" rtlCol="0">
            <a:spAutoFit/>
          </a:bodyPr>
          <a:lstStyle/>
          <a:p>
            <a:r>
              <a:rPr kumimoji="1" lang="en-US" altLang="ja-JP" sz="1050" dirty="0" smtClean="0">
                <a:solidFill>
                  <a:srgbClr val="00B050"/>
                </a:solidFill>
              </a:rPr>
              <a:t>JAXA/NASA </a:t>
            </a:r>
            <a:r>
              <a:rPr kumimoji="1" lang="ja-JP" altLang="en-US" sz="1050" dirty="0" smtClean="0">
                <a:solidFill>
                  <a:srgbClr val="00B050"/>
                </a:solidFill>
              </a:rPr>
              <a:t>との共同開発</a:t>
            </a:r>
            <a:endParaRPr kumimoji="1" lang="ja-JP" altLang="en-US" sz="1050" dirty="0">
              <a:solidFill>
                <a:srgbClr val="00B050"/>
              </a:solidFill>
            </a:endParaRPr>
          </a:p>
        </p:txBody>
      </p:sp>
      <p:sp>
        <p:nvSpPr>
          <p:cNvPr id="70" name="object 2"/>
          <p:cNvSpPr/>
          <p:nvPr/>
        </p:nvSpPr>
        <p:spPr>
          <a:xfrm>
            <a:off x="1287124" y="8126037"/>
            <a:ext cx="823030" cy="937301"/>
          </a:xfrm>
          <a:prstGeom prst="rect">
            <a:avLst/>
          </a:prstGeom>
          <a:blipFill>
            <a:blip r:embed="rId18" cstate="print"/>
            <a:stretch>
              <a:fillRect/>
            </a:stretch>
          </a:blipFill>
        </p:spPr>
        <p:txBody>
          <a:bodyPr wrap="square" lIns="0" tIns="0" rIns="0" bIns="0" rtlCol="0"/>
          <a:lstStyle/>
          <a:p>
            <a:endParaRPr/>
          </a:p>
        </p:txBody>
      </p:sp>
      <p:sp>
        <p:nvSpPr>
          <p:cNvPr id="71" name="object 14"/>
          <p:cNvSpPr/>
          <p:nvPr/>
        </p:nvSpPr>
        <p:spPr>
          <a:xfrm>
            <a:off x="2203814" y="8400475"/>
            <a:ext cx="674365" cy="708971"/>
          </a:xfrm>
          <a:prstGeom prst="rect">
            <a:avLst/>
          </a:prstGeom>
          <a:blipFill>
            <a:blip r:embed="rId19" cstate="print"/>
            <a:stretch>
              <a:fillRect/>
            </a:stretch>
          </a:blipFill>
        </p:spPr>
        <p:txBody>
          <a:bodyPr wrap="square" lIns="0" tIns="0" rIns="0" bIns="0" rtlCol="0"/>
          <a:lstStyle/>
          <a:p>
            <a:endParaRPr/>
          </a:p>
        </p:txBody>
      </p:sp>
      <p:cxnSp>
        <p:nvCxnSpPr>
          <p:cNvPr id="73" name="直線コネクタ 72"/>
          <p:cNvCxnSpPr/>
          <p:nvPr/>
        </p:nvCxnSpPr>
        <p:spPr>
          <a:xfrm>
            <a:off x="1770387" y="8594687"/>
            <a:ext cx="577998" cy="4350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962009" y="8343542"/>
            <a:ext cx="691687" cy="1069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角丸四角形 77"/>
          <p:cNvSpPr/>
          <p:nvPr/>
        </p:nvSpPr>
        <p:spPr>
          <a:xfrm>
            <a:off x="768684" y="7794529"/>
            <a:ext cx="264249" cy="219171"/>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直線コネクタ 79"/>
          <p:cNvCxnSpPr/>
          <p:nvPr/>
        </p:nvCxnSpPr>
        <p:spPr>
          <a:xfrm>
            <a:off x="789991" y="8024160"/>
            <a:ext cx="489696" cy="103917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022344" y="7802461"/>
            <a:ext cx="1087810" cy="33062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4" name="object 8"/>
          <p:cNvSpPr/>
          <p:nvPr/>
        </p:nvSpPr>
        <p:spPr>
          <a:xfrm rot="1788464">
            <a:off x="2672804" y="8207136"/>
            <a:ext cx="1313459" cy="557658"/>
          </a:xfrm>
          <a:prstGeom prst="rect">
            <a:avLst/>
          </a:prstGeom>
          <a:blipFill>
            <a:blip r:embed="rId20" cstate="print"/>
            <a:stretch>
              <a:fillRect/>
            </a:stretch>
          </a:blipFill>
        </p:spPr>
        <p:txBody>
          <a:bodyPr wrap="square" lIns="0" tIns="0" rIns="0" bIns="0" rtlCol="0"/>
          <a:lstStyle/>
          <a:p>
            <a:endParaRPr/>
          </a:p>
        </p:txBody>
      </p:sp>
      <p:sp>
        <p:nvSpPr>
          <p:cNvPr id="85" name="テキスト ボックス 84"/>
          <p:cNvSpPr txBox="1"/>
          <p:nvPr/>
        </p:nvSpPr>
        <p:spPr>
          <a:xfrm>
            <a:off x="200174" y="8859216"/>
            <a:ext cx="917239" cy="230832"/>
          </a:xfrm>
          <a:prstGeom prst="rect">
            <a:avLst/>
          </a:prstGeom>
          <a:noFill/>
        </p:spPr>
        <p:txBody>
          <a:bodyPr wrap="none" rtlCol="0">
            <a:spAutoFit/>
          </a:bodyPr>
          <a:lstStyle/>
          <a:p>
            <a:r>
              <a:rPr kumimoji="1" lang="en-US" altLang="ja-JP" sz="900" b="1" dirty="0" smtClean="0">
                <a:solidFill>
                  <a:schemeClr val="bg1"/>
                </a:solidFill>
                <a:effectLst>
                  <a:outerShdw blurRad="38100" dist="38100" dir="2700000" algn="tl">
                    <a:srgbClr val="000000">
                      <a:alpha val="43137"/>
                    </a:srgbClr>
                  </a:outerShdw>
                </a:effectLst>
                <a:latin typeface="+mn-ea"/>
              </a:rPr>
              <a:t>CTA </a:t>
            </a:r>
            <a:r>
              <a:rPr kumimoji="1" lang="ja-JP" altLang="en-US" sz="900" b="1" dirty="0" smtClean="0">
                <a:solidFill>
                  <a:schemeClr val="bg1"/>
                </a:solidFill>
                <a:effectLst>
                  <a:outerShdw blurRad="38100" dist="38100" dir="2700000" algn="tl">
                    <a:srgbClr val="000000">
                      <a:alpha val="43137"/>
                    </a:srgbClr>
                  </a:outerShdw>
                </a:effectLst>
                <a:latin typeface="+mn-ea"/>
              </a:rPr>
              <a:t>大望遠鏡</a:t>
            </a:r>
            <a:endParaRPr kumimoji="1" lang="ja-JP" altLang="en-US" sz="900" b="1" dirty="0">
              <a:solidFill>
                <a:schemeClr val="bg1"/>
              </a:solidFill>
              <a:effectLst>
                <a:outerShdw blurRad="38100" dist="38100" dir="2700000" algn="tl">
                  <a:srgbClr val="000000">
                    <a:alpha val="43137"/>
                  </a:srgbClr>
                </a:outerShdw>
              </a:effectLst>
              <a:latin typeface="+mn-ea"/>
            </a:endParaRPr>
          </a:p>
        </p:txBody>
      </p:sp>
      <p:sp>
        <p:nvSpPr>
          <p:cNvPr id="86" name="テキスト ボックス 85"/>
          <p:cNvSpPr txBox="1"/>
          <p:nvPr/>
        </p:nvSpPr>
        <p:spPr>
          <a:xfrm>
            <a:off x="1293742" y="8859216"/>
            <a:ext cx="877163" cy="230832"/>
          </a:xfrm>
          <a:prstGeom prst="rect">
            <a:avLst/>
          </a:prstGeom>
          <a:noFill/>
        </p:spPr>
        <p:txBody>
          <a:bodyPr wrap="none" rtlCol="0">
            <a:spAutoFit/>
          </a:bodyPr>
          <a:lstStyle/>
          <a:p>
            <a:r>
              <a:rPr kumimoji="1" lang="ja-JP" altLang="en-US" sz="900" b="1" dirty="0" smtClean="0">
                <a:solidFill>
                  <a:schemeClr val="bg1"/>
                </a:solidFill>
                <a:effectLst>
                  <a:outerShdw blurRad="38100" dist="38100" dir="2700000" algn="tl">
                    <a:srgbClr val="000000">
                      <a:alpha val="43137"/>
                    </a:srgbClr>
                  </a:outerShdw>
                </a:effectLst>
                <a:latin typeface="+mn-ea"/>
              </a:rPr>
              <a:t>焦点面検出器</a:t>
            </a:r>
            <a:endParaRPr kumimoji="1" lang="ja-JP" altLang="en-US" sz="900" b="1" dirty="0">
              <a:solidFill>
                <a:schemeClr val="bg1"/>
              </a:solidFill>
              <a:effectLst>
                <a:outerShdw blurRad="38100" dist="38100" dir="2700000" algn="tl">
                  <a:srgbClr val="000000">
                    <a:alpha val="43137"/>
                  </a:srgbClr>
                </a:outerShdw>
              </a:effectLst>
              <a:latin typeface="+mn-ea"/>
            </a:endParaRPr>
          </a:p>
        </p:txBody>
      </p:sp>
      <p:pic>
        <p:nvPicPr>
          <p:cNvPr id="87" name="図 86"/>
          <p:cNvPicPr>
            <a:picLocks noChangeAspect="1"/>
          </p:cNvPicPr>
          <p:nvPr/>
        </p:nvPicPr>
        <p:blipFill>
          <a:blip r:embed="rId21"/>
          <a:stretch>
            <a:fillRect/>
          </a:stretch>
        </p:blipFill>
        <p:spPr>
          <a:xfrm>
            <a:off x="4257076" y="7794529"/>
            <a:ext cx="1784872" cy="1339899"/>
          </a:xfrm>
          <a:prstGeom prst="rect">
            <a:avLst/>
          </a:prstGeom>
        </p:spPr>
      </p:pic>
      <p:sp>
        <p:nvSpPr>
          <p:cNvPr id="88" name="テキスト ボックス 87"/>
          <p:cNvSpPr txBox="1"/>
          <p:nvPr/>
        </p:nvSpPr>
        <p:spPr>
          <a:xfrm>
            <a:off x="4268284" y="8931580"/>
            <a:ext cx="1787669" cy="230832"/>
          </a:xfrm>
          <a:prstGeom prst="rect">
            <a:avLst/>
          </a:prstGeom>
          <a:noFill/>
        </p:spPr>
        <p:txBody>
          <a:bodyPr wrap="none" rtlCol="0">
            <a:spAutoFit/>
          </a:bodyPr>
          <a:lstStyle/>
          <a:p>
            <a:r>
              <a:rPr kumimoji="1" lang="ja-JP" altLang="en-US" sz="900" b="1" dirty="0" smtClean="0">
                <a:solidFill>
                  <a:schemeClr val="bg1"/>
                </a:solidFill>
                <a:effectLst>
                  <a:outerShdw blurRad="38100" dist="38100" dir="2700000" algn="tl">
                    <a:srgbClr val="000000">
                      <a:alpha val="43137"/>
                    </a:srgbClr>
                  </a:outerShdw>
                </a:effectLst>
                <a:latin typeface="+mn-ea"/>
              </a:rPr>
              <a:t>較正システムの試作型</a:t>
            </a:r>
            <a:r>
              <a:rPr kumimoji="1" lang="en-US" altLang="ja-JP" sz="900" b="1" dirty="0" smtClean="0">
                <a:solidFill>
                  <a:schemeClr val="bg1"/>
                </a:solidFill>
                <a:effectLst>
                  <a:outerShdw blurRad="38100" dist="38100" dir="2700000" algn="tl">
                    <a:srgbClr val="000000">
                      <a:alpha val="43137"/>
                    </a:srgbClr>
                  </a:outerShdw>
                </a:effectLst>
                <a:latin typeface="+mn-ea"/>
              </a:rPr>
              <a:t>@</a:t>
            </a:r>
            <a:r>
              <a:rPr kumimoji="1" lang="ja-JP" altLang="en-US" sz="900" b="1" dirty="0" smtClean="0">
                <a:solidFill>
                  <a:schemeClr val="bg1"/>
                </a:solidFill>
                <a:effectLst>
                  <a:outerShdw blurRad="38100" dist="38100" dir="2700000" algn="tl">
                    <a:srgbClr val="000000">
                      <a:alpha val="43137"/>
                    </a:srgbClr>
                  </a:outerShdw>
                </a:effectLst>
                <a:latin typeface="+mn-ea"/>
              </a:rPr>
              <a:t>埼玉大</a:t>
            </a:r>
            <a:endParaRPr kumimoji="1" lang="ja-JP" altLang="en-US" sz="900" b="1" dirty="0">
              <a:solidFill>
                <a:schemeClr val="bg1"/>
              </a:solidFill>
              <a:effectLst>
                <a:outerShdw blurRad="38100" dist="38100" dir="2700000" algn="tl">
                  <a:srgbClr val="000000">
                    <a:alpha val="43137"/>
                  </a:srgbClr>
                </a:outerShdw>
              </a:effectLst>
              <a:latin typeface="+mn-ea"/>
            </a:endParaRPr>
          </a:p>
        </p:txBody>
      </p:sp>
      <p:sp>
        <p:nvSpPr>
          <p:cNvPr id="89" name="テキスト ボックス 88"/>
          <p:cNvSpPr txBox="1"/>
          <p:nvPr/>
        </p:nvSpPr>
        <p:spPr>
          <a:xfrm>
            <a:off x="923689" y="9296332"/>
            <a:ext cx="5101076" cy="523220"/>
          </a:xfrm>
          <a:prstGeom prst="rect">
            <a:avLst/>
          </a:prstGeom>
          <a:noFill/>
        </p:spPr>
        <p:txBody>
          <a:bodyPr wrap="none" rtlCol="0">
            <a:spAutoFit/>
          </a:bodyPr>
          <a:lstStyle/>
          <a:p>
            <a:r>
              <a:rPr kumimoji="1" lang="en-US" altLang="ja-JP" sz="1400" dirty="0" smtClean="0">
                <a:effectLst>
                  <a:outerShdw blurRad="38100" dist="38100" dir="2700000" algn="tl">
                    <a:srgbClr val="000000">
                      <a:alpha val="43137"/>
                    </a:srgbClr>
                  </a:outerShdw>
                </a:effectLst>
                <a:latin typeface="+mn-ea"/>
              </a:rPr>
              <a:t>X</a:t>
            </a:r>
            <a:r>
              <a:rPr kumimoji="1" lang="ja-JP" altLang="en-US" sz="1400" dirty="0" smtClean="0">
                <a:effectLst>
                  <a:outerShdw blurRad="38100" dist="38100" dir="2700000" algn="tl">
                    <a:srgbClr val="000000">
                      <a:alpha val="43137"/>
                    </a:srgbClr>
                  </a:outerShdw>
                </a:effectLst>
                <a:latin typeface="+mn-ea"/>
              </a:rPr>
              <a:t>線宇宙物理分野研究室 </a:t>
            </a:r>
            <a:r>
              <a:rPr lang="en-US" altLang="ja-JP" sz="1400" dirty="0" smtClean="0">
                <a:effectLst>
                  <a:outerShdw blurRad="38100" dist="38100" dir="2700000" algn="tl">
                    <a:srgbClr val="000000">
                      <a:alpha val="43137"/>
                    </a:srgbClr>
                  </a:outerShdw>
                </a:effectLst>
                <a:latin typeface="+mn-ea"/>
              </a:rPr>
              <a:t>URL</a:t>
            </a:r>
            <a:endParaRPr kumimoji="1" lang="en-US" altLang="ja-JP" sz="1400" dirty="0" smtClean="0">
              <a:effectLst>
                <a:outerShdw blurRad="38100" dist="38100" dir="2700000" algn="tl">
                  <a:srgbClr val="000000">
                    <a:alpha val="43137"/>
                  </a:srgbClr>
                </a:outerShdw>
              </a:effectLst>
              <a:latin typeface="+mn-ea"/>
            </a:endParaRPr>
          </a:p>
          <a:p>
            <a:r>
              <a:rPr lang="en-US" altLang="ja-JP" sz="1400" dirty="0" smtClean="0">
                <a:effectLst>
                  <a:outerShdw blurRad="38100" dist="38100" dir="2700000" algn="tl">
                    <a:srgbClr val="000000">
                      <a:alpha val="43137"/>
                    </a:srgbClr>
                  </a:outerShdw>
                </a:effectLst>
                <a:latin typeface="+mn-ea"/>
              </a:rPr>
              <a:t>	http</a:t>
            </a:r>
            <a:r>
              <a:rPr lang="en-US" altLang="ja-JP" sz="1400" dirty="0">
                <a:effectLst>
                  <a:outerShdw blurRad="38100" dist="38100" dir="2700000" algn="tl">
                    <a:srgbClr val="000000">
                      <a:alpha val="43137"/>
                    </a:srgbClr>
                  </a:outerShdw>
                </a:effectLst>
                <a:latin typeface="+mn-ea"/>
              </a:rPr>
              <a:t>://www.heal.phy.saitama-u.ac.jp/index.html</a:t>
            </a:r>
            <a:endParaRPr kumimoji="1" lang="ja-JP" altLang="en-US" sz="1400" dirty="0">
              <a:effectLst>
                <a:outerShdw blurRad="38100" dist="38100" dir="2700000" algn="tl">
                  <a:srgbClr val="000000">
                    <a:alpha val="43137"/>
                  </a:srgbClr>
                </a:outerShdw>
              </a:effectLst>
              <a:latin typeface="+mn-ea"/>
            </a:endParaRPr>
          </a:p>
        </p:txBody>
      </p:sp>
      <p:pic>
        <p:nvPicPr>
          <p:cNvPr id="7" name="図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870882" y="1050331"/>
            <a:ext cx="1441701" cy="1366318"/>
          </a:xfrm>
          <a:prstGeom prst="rect">
            <a:avLst/>
          </a:prstGeom>
        </p:spPr>
      </p:pic>
    </p:spTree>
    <p:extLst>
      <p:ext uri="{BB962C8B-B14F-4D97-AF65-F5344CB8AC3E}">
        <p14:creationId xmlns:p14="http://schemas.microsoft.com/office/powerpoint/2010/main" val="13372137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TotalTime>
  <Words>355</Words>
  <Application>Microsoft Office PowerPoint</Application>
  <PresentationFormat>A4 210 x 297 mm</PresentationFormat>
  <Paragraphs>63</Paragraphs>
  <Slides>2</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Yukikatsu Terada</dc:creator>
  <cp:lastModifiedBy>Yukikatsu Terada</cp:lastModifiedBy>
  <cp:revision>23</cp:revision>
  <dcterms:created xsi:type="dcterms:W3CDTF">2017-07-04T03:46:01Z</dcterms:created>
  <dcterms:modified xsi:type="dcterms:W3CDTF">2018-03-11T23:47:30Z</dcterms:modified>
</cp:coreProperties>
</file>